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1"/>
  </p:sldMasterIdLst>
  <p:notesMasterIdLst>
    <p:notesMasterId r:id="rId14"/>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88"/>
    <p:restoredTop sz="94710"/>
  </p:normalViewPr>
  <p:slideViewPr>
    <p:cSldViewPr snapToGrid="0" snapToObjects="1">
      <p:cViewPr varScale="1">
        <p:scale>
          <a:sx n="114" d="100"/>
          <a:sy n="114" d="100"/>
        </p:scale>
        <p:origin x="176" y="8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40C97D-95EF-7E42-B8F2-3FD0F2BDCEB1}" type="datetimeFigureOut">
              <a:rPr lang="en-US" smtClean="0"/>
              <a:t>8/5/22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9EB151-FEF2-D64A-A299-C46F4D515C4F}" type="slidenum">
              <a:rPr lang="en-US" smtClean="0"/>
              <a:t>‹#›</a:t>
            </a:fld>
            <a:endParaRPr lang="en-US"/>
          </a:p>
        </p:txBody>
      </p:sp>
    </p:spTree>
    <p:extLst>
      <p:ext uri="{BB962C8B-B14F-4D97-AF65-F5344CB8AC3E}">
        <p14:creationId xmlns:p14="http://schemas.microsoft.com/office/powerpoint/2010/main" val="3853306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9EB151-FEF2-D64A-A299-C46F4D515C4F}" type="slidenum">
              <a:rPr lang="en-US" smtClean="0"/>
              <a:t>6</a:t>
            </a:fld>
            <a:endParaRPr lang="en-US"/>
          </a:p>
        </p:txBody>
      </p:sp>
    </p:spTree>
    <p:extLst>
      <p:ext uri="{BB962C8B-B14F-4D97-AF65-F5344CB8AC3E}">
        <p14:creationId xmlns:p14="http://schemas.microsoft.com/office/powerpoint/2010/main" val="1317033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8/5/22</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933404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B5898F52-2787-4BA2-BBBC-9395E9F86D50}" type="datetimeFigureOut">
              <a:rPr lang="en-US" smtClean="0"/>
              <a:t>8/5/22</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311219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B5898F52-2787-4BA2-BBBC-9395E9F86D50}" type="datetimeFigureOut">
              <a:rPr lang="en-US" smtClean="0"/>
              <a:t>8/5/22</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579473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B5898F52-2787-4BA2-BBBC-9395E9F86D50}" type="datetimeFigureOut">
              <a:rPr lang="en-US" smtClean="0"/>
              <a:t>8/5/22</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3860671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B5898F52-2787-4BA2-BBBC-9395E9F86D50}" type="datetimeFigureOut">
              <a:rPr lang="en-US" smtClean="0"/>
              <a:t>8/5/22</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761696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B5898F52-2787-4BA2-BBBC-9395E9F86D50}" type="datetimeFigureOut">
              <a:rPr lang="en-US" smtClean="0"/>
              <a:t>8/5/22</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88196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B5898F52-2787-4BA2-BBBC-9395E9F86D50}" type="datetimeFigureOut">
              <a:rPr lang="en-US" smtClean="0"/>
              <a:t>8/5/22</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603099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B5898F52-2787-4BA2-BBBC-9395E9F86D50}" type="datetimeFigureOut">
              <a:rPr lang="en-US" smtClean="0"/>
              <a:t>8/5/22</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847694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B5898F52-2787-4BA2-BBBC-9395E9F86D50}" type="datetimeFigureOut">
              <a:rPr lang="en-US" smtClean="0"/>
              <a:t>8/5/22</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08834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B5898F52-2787-4BA2-BBBC-9395E9F86D50}" type="datetimeFigureOut">
              <a:rPr lang="en-US" smtClean="0"/>
              <a:t>8/5/22</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42592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B5898F52-2787-4BA2-BBBC-9395E9F86D50}" type="datetimeFigureOut">
              <a:rPr lang="en-US" smtClean="0"/>
              <a:t>8/5/22</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95379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B5898F52-2787-4BA2-BBBC-9395E9F86D50}" type="datetimeFigureOut">
              <a:rPr lang="en-US" smtClean="0"/>
              <a:pPr/>
              <a:t>8/5/22</a:t>
            </a:fld>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349725365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39" r:id="rId5"/>
    <p:sldLayoutId id="2147483740" r:id="rId6"/>
    <p:sldLayoutId id="2147483741" r:id="rId7"/>
    <p:sldLayoutId id="2147483742" r:id="rId8"/>
    <p:sldLayoutId id="2147483743" r:id="rId9"/>
    <p:sldLayoutId id="2147483744" r:id="rId10"/>
    <p:sldLayoutId id="2147483745"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8789E63-C78D-4210-8A38-DD6FB3B6B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wearing a garment&#10;&#10;Description automatically generated with medium confidence">
            <a:extLst>
              <a:ext uri="{FF2B5EF4-FFF2-40B4-BE49-F238E27FC236}">
                <a16:creationId xmlns:a16="http://schemas.microsoft.com/office/drawing/2014/main" id="{64015EE7-0FE6-F24C-902C-9C082EF0984F}"/>
              </a:ext>
            </a:extLst>
          </p:cNvPr>
          <p:cNvPicPr>
            <a:picLocks noChangeAspect="1"/>
          </p:cNvPicPr>
          <p:nvPr/>
        </p:nvPicPr>
        <p:blipFill rotWithShape="1">
          <a:blip r:embed="rId2"/>
          <a:srcRect/>
          <a:stretch/>
        </p:blipFill>
        <p:spPr>
          <a:xfrm>
            <a:off x="-1715929" y="-28049"/>
            <a:ext cx="11221174" cy="6886049"/>
          </a:xfrm>
          <a:prstGeom prst="rect">
            <a:avLst/>
          </a:prstGeom>
        </p:spPr>
      </p:pic>
      <p:sp>
        <p:nvSpPr>
          <p:cNvPr id="14" name="Rectangle 13">
            <a:extLst>
              <a:ext uri="{FF2B5EF4-FFF2-40B4-BE49-F238E27FC236}">
                <a16:creationId xmlns:a16="http://schemas.microsoft.com/office/drawing/2014/main" id="{AC8494C5-ED44-4EAD-9213-4FBAA4BB7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82" cy="4213412"/>
          </a:xfrm>
          <a:prstGeom prst="rect">
            <a:avLst/>
          </a:prstGeom>
          <a:gradFill>
            <a:gsLst>
              <a:gs pos="100000">
                <a:srgbClr val="000000">
                  <a:alpha val="0"/>
                </a:srgbClr>
              </a:gs>
              <a:gs pos="0">
                <a:schemeClr val="tx1"/>
              </a:gs>
              <a:gs pos="0">
                <a:srgbClr val="000000">
                  <a:alpha val="4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B46C07-9777-2DC1-FA37-1EBDCBC7A071}"/>
              </a:ext>
            </a:extLst>
          </p:cNvPr>
          <p:cNvSpPr>
            <a:spLocks noGrp="1"/>
          </p:cNvSpPr>
          <p:nvPr>
            <p:ph type="ctrTitle"/>
          </p:nvPr>
        </p:nvSpPr>
        <p:spPr>
          <a:xfrm>
            <a:off x="1809741" y="58487"/>
            <a:ext cx="8572500" cy="1353063"/>
          </a:xfrm>
        </p:spPr>
        <p:txBody>
          <a:bodyPr anchor="b">
            <a:normAutofit/>
          </a:bodyPr>
          <a:lstStyle/>
          <a:p>
            <a:r>
              <a:rPr lang="en-US" dirty="0">
                <a:solidFill>
                  <a:srgbClr val="FFFFFF"/>
                </a:solidFill>
              </a:rPr>
              <a:t>The Snake Game.</a:t>
            </a:r>
          </a:p>
        </p:txBody>
      </p:sp>
      <p:sp>
        <p:nvSpPr>
          <p:cNvPr id="3" name="Subtitle 2">
            <a:extLst>
              <a:ext uri="{FF2B5EF4-FFF2-40B4-BE49-F238E27FC236}">
                <a16:creationId xmlns:a16="http://schemas.microsoft.com/office/drawing/2014/main" id="{427A0C7F-4699-0BDB-9633-1FCD2E74B7B0}"/>
              </a:ext>
            </a:extLst>
          </p:cNvPr>
          <p:cNvSpPr>
            <a:spLocks noGrp="1"/>
          </p:cNvSpPr>
          <p:nvPr>
            <p:ph type="subTitle" idx="1"/>
          </p:nvPr>
        </p:nvSpPr>
        <p:spPr>
          <a:xfrm>
            <a:off x="3021193" y="1536227"/>
            <a:ext cx="6850776" cy="4213411"/>
          </a:xfrm>
        </p:spPr>
        <p:txBody>
          <a:bodyPr anchor="t">
            <a:noAutofit/>
          </a:bodyPr>
          <a:lstStyle/>
          <a:p>
            <a:pPr>
              <a:lnSpc>
                <a:spcPct val="140000"/>
              </a:lnSpc>
            </a:pPr>
            <a:r>
              <a:rPr lang="en-US" sz="2800" spc="0" dirty="0">
                <a:solidFill>
                  <a:schemeClr val="tx1"/>
                </a:solidFill>
                <a:latin typeface="Angsana New" panose="02020603050405020304" pitchFamily="18" charset="-34"/>
                <a:cs typeface="Angsana New" panose="02020603050405020304" pitchFamily="18" charset="-34"/>
              </a:rPr>
              <a:t>The Snake Game AI.</a:t>
            </a:r>
          </a:p>
          <a:p>
            <a:pPr>
              <a:lnSpc>
                <a:spcPct val="140000"/>
              </a:lnSpc>
            </a:pPr>
            <a:r>
              <a:rPr lang="en-US" sz="2800" spc="0" dirty="0">
                <a:solidFill>
                  <a:schemeClr val="tx1"/>
                </a:solidFill>
                <a:latin typeface="Angsana New" panose="02020603050405020304" pitchFamily="18" charset="-34"/>
                <a:cs typeface="Angsana New" panose="02020603050405020304" pitchFamily="18" charset="-34"/>
              </a:rPr>
              <a:t>A Presentation by:</a:t>
            </a:r>
          </a:p>
          <a:p>
            <a:pPr>
              <a:lnSpc>
                <a:spcPct val="140000"/>
              </a:lnSpc>
            </a:pPr>
            <a:r>
              <a:rPr lang="en-US" sz="2800" spc="0" dirty="0">
                <a:solidFill>
                  <a:schemeClr val="tx1"/>
                </a:solidFill>
                <a:latin typeface="Angsana New" panose="02020603050405020304" pitchFamily="18" charset="-34"/>
                <a:cs typeface="Angsana New" panose="02020603050405020304" pitchFamily="18" charset="-34"/>
              </a:rPr>
              <a:t>Kenneth Xavier </a:t>
            </a:r>
            <a:r>
              <a:rPr lang="en-US" sz="2800" spc="0" dirty="0" err="1">
                <a:solidFill>
                  <a:schemeClr val="tx1"/>
                </a:solidFill>
                <a:latin typeface="Angsana New" panose="02020603050405020304" pitchFamily="18" charset="-34"/>
                <a:cs typeface="Angsana New" panose="02020603050405020304" pitchFamily="18" charset="-34"/>
              </a:rPr>
              <a:t>D’silva</a:t>
            </a:r>
            <a:r>
              <a:rPr lang="en-US" sz="2800" spc="0" dirty="0">
                <a:solidFill>
                  <a:schemeClr val="tx1"/>
                </a:solidFill>
                <a:latin typeface="Angsana New" panose="02020603050405020304" pitchFamily="18" charset="-34"/>
                <a:cs typeface="Angsana New" panose="02020603050405020304" pitchFamily="18" charset="-34"/>
              </a:rPr>
              <a:t> (ID: 10600644)</a:t>
            </a:r>
          </a:p>
          <a:p>
            <a:pPr>
              <a:lnSpc>
                <a:spcPct val="140000"/>
              </a:lnSpc>
            </a:pPr>
            <a:r>
              <a:rPr lang="en-US" sz="2800" spc="0" dirty="0">
                <a:solidFill>
                  <a:schemeClr val="tx1"/>
                </a:solidFill>
                <a:latin typeface="Angsana New" panose="02020603050405020304" pitchFamily="18" charset="-34"/>
                <a:cs typeface="Angsana New" panose="02020603050405020304" pitchFamily="18" charset="-34"/>
              </a:rPr>
              <a:t>And </a:t>
            </a:r>
            <a:br>
              <a:rPr lang="en-US" sz="2800" spc="0" dirty="0">
                <a:solidFill>
                  <a:schemeClr val="tx1"/>
                </a:solidFill>
                <a:latin typeface="Angsana New" panose="02020603050405020304" pitchFamily="18" charset="-34"/>
                <a:cs typeface="Angsana New" panose="02020603050405020304" pitchFamily="18" charset="-34"/>
              </a:rPr>
            </a:br>
            <a:r>
              <a:rPr lang="en-US" sz="2800" spc="0" dirty="0">
                <a:solidFill>
                  <a:schemeClr val="tx1"/>
                </a:solidFill>
                <a:latin typeface="Angsana New" panose="02020603050405020304" pitchFamily="18" charset="-34"/>
                <a:cs typeface="Angsana New" panose="02020603050405020304" pitchFamily="18" charset="-34"/>
              </a:rPr>
              <a:t>Sunil </a:t>
            </a:r>
            <a:r>
              <a:rPr lang="en-US" sz="2800" spc="0" dirty="0" err="1">
                <a:solidFill>
                  <a:schemeClr val="tx1"/>
                </a:solidFill>
                <a:latin typeface="Angsana New" panose="02020603050405020304" pitchFamily="18" charset="-34"/>
                <a:cs typeface="Angsana New" panose="02020603050405020304" pitchFamily="18" charset="-34"/>
              </a:rPr>
              <a:t>Gauda</a:t>
            </a:r>
            <a:r>
              <a:rPr lang="en-US" sz="2800" spc="0" dirty="0">
                <a:solidFill>
                  <a:schemeClr val="tx1"/>
                </a:solidFill>
                <a:latin typeface="Angsana New" panose="02020603050405020304" pitchFamily="18" charset="-34"/>
                <a:cs typeface="Angsana New" panose="02020603050405020304" pitchFamily="18" charset="-34"/>
              </a:rPr>
              <a:t> (ID: </a:t>
            </a:r>
          </a:p>
        </p:txBody>
      </p:sp>
    </p:spTree>
    <p:extLst>
      <p:ext uri="{BB962C8B-B14F-4D97-AF65-F5344CB8AC3E}">
        <p14:creationId xmlns:p14="http://schemas.microsoft.com/office/powerpoint/2010/main" val="303541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000"/>
                                  </p:stCondLst>
                                  <p:iterate type="lt">
                                    <p:tmPct val="10000"/>
                                  </p:iterate>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4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wearing a garment&#10;&#10;Description automatically generated with medium confidence">
            <a:extLst>
              <a:ext uri="{FF2B5EF4-FFF2-40B4-BE49-F238E27FC236}">
                <a16:creationId xmlns:a16="http://schemas.microsoft.com/office/drawing/2014/main" id="{64015EE7-0FE6-F24C-902C-9C082EF0984F}"/>
              </a:ext>
            </a:extLst>
          </p:cNvPr>
          <p:cNvPicPr>
            <a:picLocks noChangeAspect="1"/>
          </p:cNvPicPr>
          <p:nvPr/>
        </p:nvPicPr>
        <p:blipFill rotWithShape="1">
          <a:blip r:embed="rId2"/>
          <a:srcRect/>
          <a:stretch/>
        </p:blipFill>
        <p:spPr>
          <a:xfrm>
            <a:off x="-1715929" y="-28049"/>
            <a:ext cx="11221174" cy="6886049"/>
          </a:xfrm>
          <a:prstGeom prst="rect">
            <a:avLst/>
          </a:prstGeom>
        </p:spPr>
      </p:pic>
      <p:sp>
        <p:nvSpPr>
          <p:cNvPr id="2" name="Title 1">
            <a:extLst>
              <a:ext uri="{FF2B5EF4-FFF2-40B4-BE49-F238E27FC236}">
                <a16:creationId xmlns:a16="http://schemas.microsoft.com/office/drawing/2014/main" id="{8AB46C07-9777-2DC1-FA37-1EBDCBC7A071}"/>
              </a:ext>
            </a:extLst>
          </p:cNvPr>
          <p:cNvSpPr>
            <a:spLocks noGrp="1"/>
          </p:cNvSpPr>
          <p:nvPr>
            <p:ph type="ctrTitle"/>
          </p:nvPr>
        </p:nvSpPr>
        <p:spPr>
          <a:xfrm>
            <a:off x="124287" y="58487"/>
            <a:ext cx="11833934" cy="1353063"/>
          </a:xfrm>
        </p:spPr>
        <p:txBody>
          <a:bodyPr anchor="b">
            <a:noAutofit/>
          </a:bodyPr>
          <a:lstStyle/>
          <a:p>
            <a:r>
              <a:rPr lang="en-US" sz="4800" dirty="0">
                <a:solidFill>
                  <a:schemeClr val="tx1"/>
                </a:solidFill>
              </a:rPr>
              <a:t>Mathematical Model: Hamiltonian Cycle</a:t>
            </a:r>
          </a:p>
        </p:txBody>
      </p:sp>
      <p:sp>
        <p:nvSpPr>
          <p:cNvPr id="3" name="Subtitle 2">
            <a:extLst>
              <a:ext uri="{FF2B5EF4-FFF2-40B4-BE49-F238E27FC236}">
                <a16:creationId xmlns:a16="http://schemas.microsoft.com/office/drawing/2014/main" id="{427A0C7F-4699-0BDB-9633-1FCD2E74B7B0}"/>
              </a:ext>
            </a:extLst>
          </p:cNvPr>
          <p:cNvSpPr>
            <a:spLocks noGrp="1"/>
          </p:cNvSpPr>
          <p:nvPr>
            <p:ph type="subTitle" idx="1"/>
          </p:nvPr>
        </p:nvSpPr>
        <p:spPr>
          <a:xfrm>
            <a:off x="3302493" y="1536227"/>
            <a:ext cx="6569476" cy="4213411"/>
          </a:xfrm>
        </p:spPr>
        <p:txBody>
          <a:bodyPr anchor="t">
            <a:noAutofit/>
          </a:bodyPr>
          <a:lstStyle/>
          <a:p>
            <a:pPr algn="l">
              <a:lnSpc>
                <a:spcPct val="100000"/>
              </a:lnSpc>
            </a:pPr>
            <a:r>
              <a:rPr lang="en-US" sz="2800" cap="none" spc="0" dirty="0">
                <a:solidFill>
                  <a:schemeClr val="tx1"/>
                </a:solidFill>
                <a:latin typeface="Angsana New" panose="02020603050405020304" pitchFamily="18" charset="-34"/>
                <a:cs typeface="Angsana New" panose="02020603050405020304" pitchFamily="18" charset="-34"/>
              </a:rPr>
              <a:t>The Hamiltonian Cycle or the Hamiltonian path is an algorithm used to solve Maze Games and create a predetermined path in a localized area or set of points. The Hamiltonian Path in this use case is a directed graph that visits a </a:t>
            </a:r>
            <a:r>
              <a:rPr lang="en-US" sz="2800" cap="none" spc="0" dirty="0" err="1">
                <a:solidFill>
                  <a:schemeClr val="tx1"/>
                </a:solidFill>
                <a:latin typeface="Angsana New" panose="02020603050405020304" pitchFamily="18" charset="-34"/>
                <a:cs typeface="Angsana New" panose="02020603050405020304" pitchFamily="18" charset="-34"/>
              </a:rPr>
              <a:t>vertice</a:t>
            </a:r>
            <a:r>
              <a:rPr lang="en-US" sz="2800" cap="none" spc="0" dirty="0">
                <a:solidFill>
                  <a:schemeClr val="tx1"/>
                </a:solidFill>
                <a:latin typeface="Angsana New" panose="02020603050405020304" pitchFamily="18" charset="-34"/>
                <a:cs typeface="Angsana New" panose="02020603050405020304" pitchFamily="18" charset="-34"/>
              </a:rPr>
              <a:t> just once but never more than once.</a:t>
            </a:r>
          </a:p>
          <a:p>
            <a:pPr algn="l">
              <a:lnSpc>
                <a:spcPct val="100000"/>
              </a:lnSpc>
            </a:pPr>
            <a:r>
              <a:rPr lang="en-US" sz="2800" cap="none" spc="0" dirty="0">
                <a:solidFill>
                  <a:schemeClr val="tx1"/>
                </a:solidFill>
                <a:latin typeface="Angsana New" panose="02020603050405020304" pitchFamily="18" charset="-34"/>
                <a:cs typeface="Angsana New" panose="02020603050405020304" pitchFamily="18" charset="-34"/>
              </a:rPr>
              <a:t>Here, the snake follows the same path until the very end of the game, however the time taken to complete the game is extremely high as this method is useful towards the later part of the game but completely time wasteful in the initial part of the game.</a:t>
            </a:r>
          </a:p>
        </p:txBody>
      </p:sp>
      <p:pic>
        <p:nvPicPr>
          <p:cNvPr id="5" name="Picture 4" descr="A picture containing qr code&#10;&#10;Description automatically generated">
            <a:extLst>
              <a:ext uri="{FF2B5EF4-FFF2-40B4-BE49-F238E27FC236}">
                <a16:creationId xmlns:a16="http://schemas.microsoft.com/office/drawing/2014/main" id="{585F5623-713F-A691-9F61-0A388EEA61D4}"/>
              </a:ext>
            </a:extLst>
          </p:cNvPr>
          <p:cNvPicPr>
            <a:picLocks noChangeAspect="1"/>
          </p:cNvPicPr>
          <p:nvPr/>
        </p:nvPicPr>
        <p:blipFill>
          <a:blip r:embed="rId3"/>
          <a:stretch>
            <a:fillRect/>
          </a:stretch>
        </p:blipFill>
        <p:spPr>
          <a:xfrm>
            <a:off x="561389" y="1536227"/>
            <a:ext cx="2678960" cy="2770705"/>
          </a:xfrm>
          <a:prstGeom prst="rect">
            <a:avLst/>
          </a:prstGeom>
        </p:spPr>
      </p:pic>
    </p:spTree>
    <p:extLst>
      <p:ext uri="{BB962C8B-B14F-4D97-AF65-F5344CB8AC3E}">
        <p14:creationId xmlns:p14="http://schemas.microsoft.com/office/powerpoint/2010/main" val="105392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par>
                                <p:cTn id="13" presetID="10" presetClass="entr" presetSubtype="0" fill="hold" grpId="0" nodeType="withEffect">
                                  <p:stCondLst>
                                    <p:cond delay="10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1" nodeType="clickEffect">
                                  <p:stCondLst>
                                    <p:cond delay="0"/>
                                  </p:stCondLst>
                                  <p:iterate type="lt">
                                    <p:tmPct val="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1" nodeType="clickEffect">
                                  <p:stCondLst>
                                    <p:cond delay="0"/>
                                  </p:stCondLst>
                                  <p:iterate type="lt">
                                    <p:tmPct val="0"/>
                                  </p:iterate>
                                  <p:childTnLst>
                                    <p:set>
                                      <p:cBhvr>
                                        <p:cTn id="26" dur="1" fill="hold">
                                          <p:stCondLst>
                                            <p:cond delay="0"/>
                                          </p:stCondLst>
                                        </p:cTn>
                                        <p:tgtEl>
                                          <p:spTgt spid="3">
                                            <p:txEl>
                                              <p:pRg st="0" end="0"/>
                                            </p:txEl>
                                          </p:spTgt>
                                        </p:tgtEl>
                                        <p:attrNameLst>
                                          <p:attrName>style.visibility</p:attrName>
                                        </p:attrNameLst>
                                      </p:cBhvr>
                                      <p:to>
                                        <p:strVal val="visible"/>
                                      </p:to>
                                    </p:set>
                                    <p:animEffect transition="in" filter="dissolve">
                                      <p:cBhvr>
                                        <p:cTn id="27" dur="5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1" nodeType="clickEffect">
                                  <p:stCondLst>
                                    <p:cond delay="0"/>
                                  </p:stCondLst>
                                  <p:iterate type="lt">
                                    <p:tmPct val="0"/>
                                  </p:iterate>
                                  <p:childTnLst>
                                    <p:set>
                                      <p:cBhvr>
                                        <p:cTn id="31" dur="1" fill="hold">
                                          <p:stCondLst>
                                            <p:cond delay="0"/>
                                          </p:stCondLst>
                                        </p:cTn>
                                        <p:tgtEl>
                                          <p:spTgt spid="3">
                                            <p:txEl>
                                              <p:pRg st="1" end="1"/>
                                            </p:txEl>
                                          </p:spTgt>
                                        </p:tgtEl>
                                        <p:attrNameLst>
                                          <p:attrName>style.visibility</p:attrName>
                                        </p:attrNameLst>
                                      </p:cBhvr>
                                      <p:to>
                                        <p:strVal val="visible"/>
                                      </p:to>
                                    </p:set>
                                    <p:animEffect transition="in" filter="dissolve">
                                      <p:cBhvr>
                                        <p:cTn id="3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uild="p"/>
      <p:bldP spid="3" grpI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wearing a garment&#10;&#10;Description automatically generated with medium confidence">
            <a:extLst>
              <a:ext uri="{FF2B5EF4-FFF2-40B4-BE49-F238E27FC236}">
                <a16:creationId xmlns:a16="http://schemas.microsoft.com/office/drawing/2014/main" id="{64015EE7-0FE6-F24C-902C-9C082EF0984F}"/>
              </a:ext>
            </a:extLst>
          </p:cNvPr>
          <p:cNvPicPr>
            <a:picLocks noChangeAspect="1"/>
          </p:cNvPicPr>
          <p:nvPr/>
        </p:nvPicPr>
        <p:blipFill rotWithShape="1">
          <a:blip r:embed="rId2"/>
          <a:srcRect/>
          <a:stretch/>
        </p:blipFill>
        <p:spPr>
          <a:xfrm>
            <a:off x="-1715929" y="-28049"/>
            <a:ext cx="11221174" cy="6886049"/>
          </a:xfrm>
          <a:prstGeom prst="rect">
            <a:avLst/>
          </a:prstGeom>
        </p:spPr>
      </p:pic>
      <p:sp>
        <p:nvSpPr>
          <p:cNvPr id="2" name="Title 1">
            <a:extLst>
              <a:ext uri="{FF2B5EF4-FFF2-40B4-BE49-F238E27FC236}">
                <a16:creationId xmlns:a16="http://schemas.microsoft.com/office/drawing/2014/main" id="{8AB46C07-9777-2DC1-FA37-1EBDCBC7A071}"/>
              </a:ext>
            </a:extLst>
          </p:cNvPr>
          <p:cNvSpPr>
            <a:spLocks noGrp="1"/>
          </p:cNvSpPr>
          <p:nvPr>
            <p:ph type="ctrTitle"/>
          </p:nvPr>
        </p:nvSpPr>
        <p:spPr>
          <a:xfrm>
            <a:off x="1809741" y="58487"/>
            <a:ext cx="8572500" cy="1353063"/>
          </a:xfrm>
        </p:spPr>
        <p:txBody>
          <a:bodyPr anchor="b">
            <a:normAutofit/>
          </a:bodyPr>
          <a:lstStyle/>
          <a:p>
            <a:r>
              <a:rPr lang="en-US" dirty="0">
                <a:solidFill>
                  <a:schemeClr val="tx1"/>
                </a:solidFill>
              </a:rPr>
              <a:t>Advanced Model</a:t>
            </a:r>
          </a:p>
        </p:txBody>
      </p:sp>
      <p:sp>
        <p:nvSpPr>
          <p:cNvPr id="3" name="Subtitle 2">
            <a:extLst>
              <a:ext uri="{FF2B5EF4-FFF2-40B4-BE49-F238E27FC236}">
                <a16:creationId xmlns:a16="http://schemas.microsoft.com/office/drawing/2014/main" id="{427A0C7F-4699-0BDB-9633-1FCD2E74B7B0}"/>
              </a:ext>
            </a:extLst>
          </p:cNvPr>
          <p:cNvSpPr>
            <a:spLocks noGrp="1"/>
          </p:cNvSpPr>
          <p:nvPr>
            <p:ph type="subTitle" idx="1"/>
          </p:nvPr>
        </p:nvSpPr>
        <p:spPr>
          <a:xfrm>
            <a:off x="3021192" y="1536227"/>
            <a:ext cx="8226815" cy="4571610"/>
          </a:xfrm>
        </p:spPr>
        <p:txBody>
          <a:bodyPr anchor="t">
            <a:noAutofit/>
          </a:bodyPr>
          <a:lstStyle/>
          <a:p>
            <a:pPr algn="l">
              <a:lnSpc>
                <a:spcPct val="100000"/>
              </a:lnSpc>
            </a:pPr>
            <a:r>
              <a:rPr lang="en-US" sz="2800" cap="none" spc="0" dirty="0">
                <a:solidFill>
                  <a:schemeClr val="tx1"/>
                </a:solidFill>
                <a:latin typeface="Angsana New" panose="02020603050405020304" pitchFamily="18" charset="-34"/>
                <a:cs typeface="Angsana New" panose="02020603050405020304" pitchFamily="18" charset="-34"/>
              </a:rPr>
              <a:t>This model is derived from the Base model and the Mathematical Hamiltonian Cycle</a:t>
            </a:r>
          </a:p>
          <a:p>
            <a:pPr algn="l">
              <a:lnSpc>
                <a:spcPct val="100000"/>
              </a:lnSpc>
            </a:pPr>
            <a:r>
              <a:rPr lang="en-US" sz="2800" cap="none" spc="0" dirty="0">
                <a:solidFill>
                  <a:schemeClr val="tx1"/>
                </a:solidFill>
                <a:latin typeface="Angsana New" panose="02020603050405020304" pitchFamily="18" charset="-34"/>
                <a:cs typeface="Angsana New" panose="02020603050405020304" pitchFamily="18" charset="-34"/>
              </a:rPr>
              <a:t>Here the snake makes decisive decisions and using the A* Algorithm finds the shortest path to the food. Moving is now more diagonal than path following. Hence, the fetching of food is faster in the initial phase. </a:t>
            </a:r>
          </a:p>
          <a:p>
            <a:pPr algn="l">
              <a:lnSpc>
                <a:spcPct val="100000"/>
              </a:lnSpc>
            </a:pPr>
            <a:r>
              <a:rPr lang="en-US" sz="2800" cap="none" spc="0" dirty="0">
                <a:solidFill>
                  <a:schemeClr val="tx1"/>
                </a:solidFill>
                <a:latin typeface="Angsana New" panose="02020603050405020304" pitchFamily="18" charset="-34"/>
                <a:cs typeface="Angsana New" panose="02020603050405020304" pitchFamily="18" charset="-34"/>
              </a:rPr>
              <a:t>When the snake grows larger it begins following the Hamiltonian Cycle to continue.</a:t>
            </a:r>
          </a:p>
        </p:txBody>
      </p:sp>
      <p:pic>
        <p:nvPicPr>
          <p:cNvPr id="5" name="Picture 4" descr="A picture containing qr code&#10;&#10;Description automatically generated">
            <a:extLst>
              <a:ext uri="{FF2B5EF4-FFF2-40B4-BE49-F238E27FC236}">
                <a16:creationId xmlns:a16="http://schemas.microsoft.com/office/drawing/2014/main" id="{C4CB38BA-D93D-ACE3-B84E-B72135857504}"/>
              </a:ext>
            </a:extLst>
          </p:cNvPr>
          <p:cNvPicPr>
            <a:picLocks noChangeAspect="1"/>
          </p:cNvPicPr>
          <p:nvPr/>
        </p:nvPicPr>
        <p:blipFill>
          <a:blip r:embed="rId3"/>
          <a:stretch>
            <a:fillRect/>
          </a:stretch>
        </p:blipFill>
        <p:spPr>
          <a:xfrm>
            <a:off x="177552" y="3358807"/>
            <a:ext cx="2912431" cy="3124111"/>
          </a:xfrm>
          <a:prstGeom prst="rect">
            <a:avLst/>
          </a:prstGeom>
        </p:spPr>
      </p:pic>
    </p:spTree>
    <p:extLst>
      <p:ext uri="{BB962C8B-B14F-4D97-AF65-F5344CB8AC3E}">
        <p14:creationId xmlns:p14="http://schemas.microsoft.com/office/powerpoint/2010/main" val="229660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dissolv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dissolv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dissolve">
                                      <p:cBhvr>
                                        <p:cTn id="2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wearing a garment&#10;&#10;Description automatically generated with medium confidence">
            <a:extLst>
              <a:ext uri="{FF2B5EF4-FFF2-40B4-BE49-F238E27FC236}">
                <a16:creationId xmlns:a16="http://schemas.microsoft.com/office/drawing/2014/main" id="{64015EE7-0FE6-F24C-902C-9C082EF0984F}"/>
              </a:ext>
            </a:extLst>
          </p:cNvPr>
          <p:cNvPicPr>
            <a:picLocks noChangeAspect="1"/>
          </p:cNvPicPr>
          <p:nvPr/>
        </p:nvPicPr>
        <p:blipFill rotWithShape="1">
          <a:blip r:embed="rId2"/>
          <a:srcRect/>
          <a:stretch/>
        </p:blipFill>
        <p:spPr>
          <a:xfrm>
            <a:off x="-1715929" y="-28049"/>
            <a:ext cx="11221174" cy="6886049"/>
          </a:xfrm>
          <a:prstGeom prst="rect">
            <a:avLst/>
          </a:prstGeom>
        </p:spPr>
      </p:pic>
      <p:sp>
        <p:nvSpPr>
          <p:cNvPr id="2" name="Title 1">
            <a:extLst>
              <a:ext uri="{FF2B5EF4-FFF2-40B4-BE49-F238E27FC236}">
                <a16:creationId xmlns:a16="http://schemas.microsoft.com/office/drawing/2014/main" id="{8AB46C07-9777-2DC1-FA37-1EBDCBC7A071}"/>
              </a:ext>
            </a:extLst>
          </p:cNvPr>
          <p:cNvSpPr>
            <a:spLocks noGrp="1"/>
          </p:cNvSpPr>
          <p:nvPr>
            <p:ph type="ctrTitle"/>
          </p:nvPr>
        </p:nvSpPr>
        <p:spPr>
          <a:xfrm>
            <a:off x="1809741" y="58487"/>
            <a:ext cx="8572500" cy="1353063"/>
          </a:xfrm>
        </p:spPr>
        <p:txBody>
          <a:bodyPr anchor="b">
            <a:normAutofit/>
          </a:bodyPr>
          <a:lstStyle/>
          <a:p>
            <a:r>
              <a:rPr lang="en-US" dirty="0">
                <a:solidFill>
                  <a:schemeClr val="tx1"/>
                </a:solidFill>
              </a:rPr>
              <a:t>Conclusion</a:t>
            </a:r>
          </a:p>
        </p:txBody>
      </p:sp>
      <p:sp>
        <p:nvSpPr>
          <p:cNvPr id="3" name="Subtitle 2">
            <a:extLst>
              <a:ext uri="{FF2B5EF4-FFF2-40B4-BE49-F238E27FC236}">
                <a16:creationId xmlns:a16="http://schemas.microsoft.com/office/drawing/2014/main" id="{427A0C7F-4699-0BDB-9633-1FCD2E74B7B0}"/>
              </a:ext>
            </a:extLst>
          </p:cNvPr>
          <p:cNvSpPr>
            <a:spLocks noGrp="1"/>
          </p:cNvSpPr>
          <p:nvPr>
            <p:ph type="subTitle" idx="1"/>
          </p:nvPr>
        </p:nvSpPr>
        <p:spPr>
          <a:xfrm>
            <a:off x="3021193" y="1536227"/>
            <a:ext cx="6850776" cy="4213411"/>
          </a:xfrm>
        </p:spPr>
        <p:txBody>
          <a:bodyPr anchor="t">
            <a:noAutofit/>
          </a:bodyPr>
          <a:lstStyle/>
          <a:p>
            <a:pPr algn="l">
              <a:lnSpc>
                <a:spcPct val="100000"/>
              </a:lnSpc>
            </a:pPr>
            <a:r>
              <a:rPr lang="en-US" sz="2800" cap="none" spc="0" dirty="0">
                <a:solidFill>
                  <a:schemeClr val="tx1"/>
                </a:solidFill>
                <a:latin typeface="Angsana New" panose="02020603050405020304" pitchFamily="18" charset="-34"/>
                <a:cs typeface="Angsana New" panose="02020603050405020304" pitchFamily="18" charset="-34"/>
              </a:rPr>
              <a:t>Towards the end of our journey, we created one perfect snake using the A* algorithm and the Hamiltonian cycle mathematical model.</a:t>
            </a:r>
          </a:p>
          <a:p>
            <a:pPr algn="l">
              <a:lnSpc>
                <a:spcPct val="100000"/>
              </a:lnSpc>
            </a:pPr>
            <a:r>
              <a:rPr lang="en-US" sz="2800" cap="none" spc="0" dirty="0">
                <a:solidFill>
                  <a:schemeClr val="tx1"/>
                </a:solidFill>
                <a:latin typeface="Angsana New" panose="02020603050405020304" pitchFamily="18" charset="-34"/>
                <a:cs typeface="Angsana New" panose="02020603050405020304" pitchFamily="18" charset="-34"/>
              </a:rPr>
              <a:t>With the inclusion of reinforcement learning A* algorithm to take shortcuts and the mathematical model of maze finding we have created safe shortcuts declared that can help the snake take decisions in the initial period and follow the Hamiltonian cycle in the advanced stage to complete the game in a short time possible.</a:t>
            </a:r>
          </a:p>
        </p:txBody>
      </p:sp>
      <p:pic>
        <p:nvPicPr>
          <p:cNvPr id="5" name="Picture 4" descr="A picture containing text&#10;&#10;Description automatically generated">
            <a:extLst>
              <a:ext uri="{FF2B5EF4-FFF2-40B4-BE49-F238E27FC236}">
                <a16:creationId xmlns:a16="http://schemas.microsoft.com/office/drawing/2014/main" id="{EC5D745A-A28A-F512-669E-6D86C64AE1D1}"/>
              </a:ext>
            </a:extLst>
          </p:cNvPr>
          <p:cNvPicPr>
            <a:picLocks noChangeAspect="1"/>
          </p:cNvPicPr>
          <p:nvPr/>
        </p:nvPicPr>
        <p:blipFill>
          <a:blip r:embed="rId3"/>
          <a:stretch>
            <a:fillRect/>
          </a:stretch>
        </p:blipFill>
        <p:spPr>
          <a:xfrm>
            <a:off x="440506" y="4276036"/>
            <a:ext cx="2082383" cy="2113776"/>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A4333E57-FEE9-3A97-F20E-C6BF8426B515}"/>
              </a:ext>
            </a:extLst>
          </p:cNvPr>
          <p:cNvPicPr>
            <a:picLocks noChangeAspect="1"/>
          </p:cNvPicPr>
          <p:nvPr/>
        </p:nvPicPr>
        <p:blipFill>
          <a:blip r:embed="rId4"/>
          <a:stretch>
            <a:fillRect/>
          </a:stretch>
        </p:blipFill>
        <p:spPr>
          <a:xfrm>
            <a:off x="2898049" y="4643149"/>
            <a:ext cx="1993218" cy="1973385"/>
          </a:xfrm>
          <a:prstGeom prst="rect">
            <a:avLst/>
          </a:prstGeom>
        </p:spPr>
      </p:pic>
      <p:pic>
        <p:nvPicPr>
          <p:cNvPr id="10" name="Picture 9" descr="A picture containing qr code&#10;&#10;Description automatically generated">
            <a:extLst>
              <a:ext uri="{FF2B5EF4-FFF2-40B4-BE49-F238E27FC236}">
                <a16:creationId xmlns:a16="http://schemas.microsoft.com/office/drawing/2014/main" id="{3BA99C6D-60AA-0F1F-A0D0-D8DC0F50F9AA}"/>
              </a:ext>
            </a:extLst>
          </p:cNvPr>
          <p:cNvPicPr>
            <a:picLocks noChangeAspect="1"/>
          </p:cNvPicPr>
          <p:nvPr/>
        </p:nvPicPr>
        <p:blipFill>
          <a:blip r:embed="rId5"/>
          <a:stretch>
            <a:fillRect/>
          </a:stretch>
        </p:blipFill>
        <p:spPr>
          <a:xfrm>
            <a:off x="5266427" y="4675918"/>
            <a:ext cx="2204890" cy="1946055"/>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650D73AD-2E16-CBA7-4522-4F481B1DCE6C}"/>
              </a:ext>
            </a:extLst>
          </p:cNvPr>
          <p:cNvPicPr>
            <a:picLocks noChangeAspect="1"/>
          </p:cNvPicPr>
          <p:nvPr/>
        </p:nvPicPr>
        <p:blipFill>
          <a:blip r:embed="rId6"/>
          <a:stretch>
            <a:fillRect/>
          </a:stretch>
        </p:blipFill>
        <p:spPr>
          <a:xfrm>
            <a:off x="8281578" y="4450100"/>
            <a:ext cx="2155602" cy="2166434"/>
          </a:xfrm>
          <a:prstGeom prst="rect">
            <a:avLst/>
          </a:prstGeom>
        </p:spPr>
      </p:pic>
    </p:spTree>
    <p:extLst>
      <p:ext uri="{BB962C8B-B14F-4D97-AF65-F5344CB8AC3E}">
        <p14:creationId xmlns:p14="http://schemas.microsoft.com/office/powerpoint/2010/main" val="185622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dissolv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wearing a garment&#10;&#10;Description automatically generated with medium confidence">
            <a:extLst>
              <a:ext uri="{FF2B5EF4-FFF2-40B4-BE49-F238E27FC236}">
                <a16:creationId xmlns:a16="http://schemas.microsoft.com/office/drawing/2014/main" id="{64015EE7-0FE6-F24C-902C-9C082EF0984F}"/>
              </a:ext>
            </a:extLst>
          </p:cNvPr>
          <p:cNvPicPr>
            <a:picLocks noChangeAspect="1"/>
          </p:cNvPicPr>
          <p:nvPr/>
        </p:nvPicPr>
        <p:blipFill rotWithShape="1">
          <a:blip r:embed="rId2"/>
          <a:srcRect/>
          <a:stretch/>
        </p:blipFill>
        <p:spPr>
          <a:xfrm>
            <a:off x="-1715929" y="-28049"/>
            <a:ext cx="11221174" cy="6886049"/>
          </a:xfrm>
          <a:prstGeom prst="rect">
            <a:avLst/>
          </a:prstGeom>
        </p:spPr>
      </p:pic>
      <p:sp>
        <p:nvSpPr>
          <p:cNvPr id="2" name="Title 1">
            <a:extLst>
              <a:ext uri="{FF2B5EF4-FFF2-40B4-BE49-F238E27FC236}">
                <a16:creationId xmlns:a16="http://schemas.microsoft.com/office/drawing/2014/main" id="{8AB46C07-9777-2DC1-FA37-1EBDCBC7A071}"/>
              </a:ext>
            </a:extLst>
          </p:cNvPr>
          <p:cNvSpPr>
            <a:spLocks noGrp="1"/>
          </p:cNvSpPr>
          <p:nvPr>
            <p:ph type="ctrTitle"/>
          </p:nvPr>
        </p:nvSpPr>
        <p:spPr>
          <a:xfrm>
            <a:off x="1809750" y="198094"/>
            <a:ext cx="8572500" cy="1015362"/>
          </a:xfrm>
        </p:spPr>
        <p:txBody>
          <a:bodyPr anchor="b">
            <a:normAutofit/>
          </a:bodyPr>
          <a:lstStyle/>
          <a:p>
            <a:r>
              <a:rPr lang="en-US" dirty="0">
                <a:solidFill>
                  <a:schemeClr val="tx1"/>
                </a:solidFill>
              </a:rPr>
              <a:t>Content:</a:t>
            </a:r>
          </a:p>
        </p:txBody>
      </p:sp>
      <p:sp>
        <p:nvSpPr>
          <p:cNvPr id="3" name="Subtitle 2">
            <a:extLst>
              <a:ext uri="{FF2B5EF4-FFF2-40B4-BE49-F238E27FC236}">
                <a16:creationId xmlns:a16="http://schemas.microsoft.com/office/drawing/2014/main" id="{427A0C7F-4699-0BDB-9633-1FCD2E74B7B0}"/>
              </a:ext>
            </a:extLst>
          </p:cNvPr>
          <p:cNvSpPr>
            <a:spLocks noGrp="1"/>
          </p:cNvSpPr>
          <p:nvPr>
            <p:ph type="subTitle" idx="1"/>
          </p:nvPr>
        </p:nvSpPr>
        <p:spPr>
          <a:xfrm>
            <a:off x="1809750" y="1313895"/>
            <a:ext cx="10382250" cy="4838330"/>
          </a:xfrm>
        </p:spPr>
        <p:txBody>
          <a:bodyPr anchor="t">
            <a:noAutofit/>
          </a:bodyPr>
          <a:lstStyle/>
          <a:p>
            <a:pPr algn="l">
              <a:lnSpc>
                <a:spcPct val="140000"/>
              </a:lnSpc>
            </a:pPr>
            <a:r>
              <a:rPr lang="en-US" sz="2800" spc="0" dirty="0">
                <a:solidFill>
                  <a:schemeClr val="tx1"/>
                </a:solidFill>
                <a:latin typeface="Angsana New" panose="02020603050405020304" pitchFamily="18" charset="-34"/>
                <a:cs typeface="Angsana New" panose="02020603050405020304" pitchFamily="18" charset="-34"/>
              </a:rPr>
              <a:t>1.</a:t>
            </a:r>
            <a:r>
              <a:rPr lang="en-US" sz="2800" b="1" u="sng" spc="0" dirty="0">
                <a:solidFill>
                  <a:schemeClr val="tx1"/>
                </a:solidFill>
                <a:latin typeface="Angsana New" panose="02020603050405020304" pitchFamily="18" charset="-34"/>
                <a:cs typeface="Angsana New" panose="02020603050405020304" pitchFamily="18" charset="-34"/>
              </a:rPr>
              <a:t>Basic Model: </a:t>
            </a:r>
            <a:r>
              <a:rPr lang="en-US" sz="2800" spc="0" dirty="0">
                <a:solidFill>
                  <a:schemeClr val="tx1"/>
                </a:solidFill>
                <a:latin typeface="Angsana New" panose="02020603050405020304" pitchFamily="18" charset="-34"/>
                <a:cs typeface="Angsana New" panose="02020603050405020304" pitchFamily="18" charset="-34"/>
              </a:rPr>
              <a:t>Explanation of the State, Action and Rewards Parameters.</a:t>
            </a:r>
          </a:p>
          <a:p>
            <a:pPr algn="l">
              <a:lnSpc>
                <a:spcPct val="140000"/>
              </a:lnSpc>
            </a:pPr>
            <a:r>
              <a:rPr lang="en-US" sz="2800" spc="0" dirty="0">
                <a:solidFill>
                  <a:schemeClr val="tx1"/>
                </a:solidFill>
                <a:latin typeface="Angsana New" panose="02020603050405020304" pitchFamily="18" charset="-34"/>
                <a:cs typeface="Angsana New" panose="02020603050405020304" pitchFamily="18" charset="-34"/>
              </a:rPr>
              <a:t>2.</a:t>
            </a:r>
            <a:r>
              <a:rPr lang="en-US" sz="2800" b="1" u="sng" spc="0" dirty="0">
                <a:solidFill>
                  <a:schemeClr val="tx1"/>
                </a:solidFill>
                <a:latin typeface="Angsana New" panose="02020603050405020304" pitchFamily="18" charset="-34"/>
                <a:cs typeface="Angsana New" panose="02020603050405020304" pitchFamily="18" charset="-34"/>
              </a:rPr>
              <a:t>Basic Model: </a:t>
            </a:r>
            <a:r>
              <a:rPr lang="en-US" sz="2800" spc="0" dirty="0">
                <a:solidFill>
                  <a:schemeClr val="tx1"/>
                </a:solidFill>
                <a:latin typeface="Angsana New" panose="02020603050405020304" pitchFamily="18" charset="-34"/>
                <a:cs typeface="Angsana New" panose="02020603050405020304" pitchFamily="18" charset="-34"/>
              </a:rPr>
              <a:t>Parameter Explanation and exploration vs exploitation factors.</a:t>
            </a:r>
          </a:p>
          <a:p>
            <a:pPr algn="l">
              <a:lnSpc>
                <a:spcPct val="140000"/>
              </a:lnSpc>
            </a:pPr>
            <a:r>
              <a:rPr lang="en-US" sz="2800" spc="0" dirty="0">
                <a:solidFill>
                  <a:schemeClr val="tx1"/>
                </a:solidFill>
                <a:latin typeface="Angsana New" panose="02020603050405020304" pitchFamily="18" charset="-34"/>
                <a:cs typeface="Angsana New" panose="02020603050405020304" pitchFamily="18" charset="-34"/>
              </a:rPr>
              <a:t>3. </a:t>
            </a:r>
            <a:r>
              <a:rPr lang="en-US" sz="2800" b="1" u="sng" spc="0" dirty="0">
                <a:solidFill>
                  <a:schemeClr val="tx1"/>
                </a:solidFill>
                <a:latin typeface="Angsana New" panose="02020603050405020304" pitchFamily="18" charset="-34"/>
                <a:cs typeface="Angsana New" panose="02020603050405020304" pitchFamily="18" charset="-34"/>
              </a:rPr>
              <a:t>Basic model: </a:t>
            </a:r>
            <a:r>
              <a:rPr lang="en-US" sz="2800" spc="0" dirty="0">
                <a:solidFill>
                  <a:schemeClr val="tx1"/>
                </a:solidFill>
                <a:latin typeface="Angsana New" panose="02020603050405020304" pitchFamily="18" charset="-34"/>
                <a:cs typeface="Angsana New" panose="02020603050405020304" pitchFamily="18" charset="-34"/>
              </a:rPr>
              <a:t>training</a:t>
            </a:r>
          </a:p>
          <a:p>
            <a:pPr algn="l">
              <a:lnSpc>
                <a:spcPct val="140000"/>
              </a:lnSpc>
            </a:pPr>
            <a:r>
              <a:rPr lang="en-US" sz="2800" spc="0" dirty="0">
                <a:solidFill>
                  <a:schemeClr val="tx1"/>
                </a:solidFill>
                <a:latin typeface="Angsana New" panose="02020603050405020304" pitchFamily="18" charset="-34"/>
                <a:cs typeface="Angsana New" panose="02020603050405020304" pitchFamily="18" charset="-34"/>
              </a:rPr>
              <a:t>4. </a:t>
            </a:r>
            <a:r>
              <a:rPr lang="en-US" sz="2800" b="1" u="sng" spc="0" dirty="0">
                <a:solidFill>
                  <a:schemeClr val="tx1"/>
                </a:solidFill>
                <a:latin typeface="Angsana New" panose="02020603050405020304" pitchFamily="18" charset="-34"/>
                <a:cs typeface="Angsana New" panose="02020603050405020304" pitchFamily="18" charset="-34"/>
              </a:rPr>
              <a:t>Mathematical model :</a:t>
            </a:r>
            <a:r>
              <a:rPr lang="en-US" sz="2800" b="1" spc="0" dirty="0">
                <a:solidFill>
                  <a:schemeClr val="tx1"/>
                </a:solidFill>
                <a:latin typeface="Angsana New" panose="02020603050405020304" pitchFamily="18" charset="-34"/>
                <a:cs typeface="Angsana New" panose="02020603050405020304" pitchFamily="18" charset="-34"/>
              </a:rPr>
              <a:t> </a:t>
            </a:r>
            <a:r>
              <a:rPr lang="en-US" sz="2800" spc="0" dirty="0">
                <a:solidFill>
                  <a:schemeClr val="tx1"/>
                </a:solidFill>
                <a:latin typeface="Angsana New" panose="02020603050405020304" pitchFamily="18" charset="-34"/>
                <a:cs typeface="Angsana New" panose="02020603050405020304" pitchFamily="18" charset="-34"/>
              </a:rPr>
              <a:t>Hamiltonian cycle.</a:t>
            </a:r>
          </a:p>
          <a:p>
            <a:pPr algn="l">
              <a:lnSpc>
                <a:spcPct val="140000"/>
              </a:lnSpc>
            </a:pPr>
            <a:r>
              <a:rPr lang="en-US" sz="2800" spc="0" dirty="0">
                <a:solidFill>
                  <a:schemeClr val="tx1"/>
                </a:solidFill>
                <a:latin typeface="Angsana New" panose="02020603050405020304" pitchFamily="18" charset="-34"/>
                <a:cs typeface="Angsana New" panose="02020603050405020304" pitchFamily="18" charset="-34"/>
              </a:rPr>
              <a:t>5. </a:t>
            </a:r>
            <a:r>
              <a:rPr lang="en-US" sz="2800" b="1" u="sng" spc="0" dirty="0">
                <a:solidFill>
                  <a:schemeClr val="tx1"/>
                </a:solidFill>
                <a:latin typeface="Angsana New" panose="02020603050405020304" pitchFamily="18" charset="-34"/>
                <a:cs typeface="Angsana New" panose="02020603050405020304" pitchFamily="18" charset="-34"/>
              </a:rPr>
              <a:t>Advanced model:</a:t>
            </a:r>
            <a:r>
              <a:rPr lang="en-US" sz="2800" b="1" spc="0" dirty="0">
                <a:solidFill>
                  <a:schemeClr val="tx1"/>
                </a:solidFill>
                <a:latin typeface="Angsana New" panose="02020603050405020304" pitchFamily="18" charset="-34"/>
                <a:cs typeface="Angsana New" panose="02020603050405020304" pitchFamily="18" charset="-34"/>
              </a:rPr>
              <a:t> </a:t>
            </a:r>
            <a:r>
              <a:rPr lang="en-US" sz="2800" spc="0" dirty="0">
                <a:solidFill>
                  <a:schemeClr val="tx1"/>
                </a:solidFill>
                <a:latin typeface="Angsana New" panose="02020603050405020304" pitchFamily="18" charset="-34"/>
                <a:cs typeface="Angsana New" panose="02020603050405020304" pitchFamily="18" charset="-34"/>
              </a:rPr>
              <a:t>a* </a:t>
            </a:r>
            <a:r>
              <a:rPr lang="en-US" sz="2800" spc="0" dirty="0" err="1">
                <a:solidFill>
                  <a:schemeClr val="tx1"/>
                </a:solidFill>
                <a:latin typeface="Angsana New" panose="02020603050405020304" pitchFamily="18" charset="-34"/>
                <a:cs typeface="Angsana New" panose="02020603050405020304" pitchFamily="18" charset="-34"/>
              </a:rPr>
              <a:t>Rl</a:t>
            </a:r>
            <a:r>
              <a:rPr lang="en-US" sz="2800" spc="0" dirty="0">
                <a:solidFill>
                  <a:schemeClr val="tx1"/>
                </a:solidFill>
                <a:latin typeface="Angsana New" panose="02020603050405020304" pitchFamily="18" charset="-34"/>
                <a:cs typeface="Angsana New" panose="02020603050405020304" pitchFamily="18" charset="-34"/>
              </a:rPr>
              <a:t> technique with Hamiltonian cycle.</a:t>
            </a:r>
          </a:p>
        </p:txBody>
      </p:sp>
    </p:spTree>
    <p:extLst>
      <p:ext uri="{BB962C8B-B14F-4D97-AF65-F5344CB8AC3E}">
        <p14:creationId xmlns:p14="http://schemas.microsoft.com/office/powerpoint/2010/main" val="211724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7"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1000"/>
                                        <p:tgtEl>
                                          <p:spTgt spid="3">
                                            <p:txEl>
                                              <p:pRg st="1" end="1"/>
                                            </p:txEl>
                                          </p:spTgt>
                                        </p:tgtEl>
                                      </p:cBhvr>
                                    </p:animEffect>
                                    <p:anim calcmode="lin" valueType="num">
                                      <p:cBhvr>
                                        <p:cTn id="2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7" presetClass="entr" presetSubtype="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1000"/>
                                        <p:tgtEl>
                                          <p:spTgt spid="3">
                                            <p:txEl>
                                              <p:pRg st="2" end="2"/>
                                            </p:txEl>
                                          </p:spTgt>
                                        </p:tgtEl>
                                      </p:cBhvr>
                                    </p:animEffect>
                                    <p:anim calcmode="lin" valueType="num">
                                      <p:cBhvr>
                                        <p:cTn id="3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2"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37" presetClass="entr" presetSubtype="0" fill="hold" grpId="0"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1000"/>
                                        <p:tgtEl>
                                          <p:spTgt spid="3">
                                            <p:txEl>
                                              <p:pRg st="3" end="3"/>
                                            </p:txEl>
                                          </p:spTgt>
                                        </p:tgtEl>
                                      </p:cBhvr>
                                    </p:animEffect>
                                    <p:anim calcmode="lin" valueType="num">
                                      <p:cBhvr>
                                        <p:cTn id="3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0" dur="900" decel="100000" fill="hold"/>
                                        <p:tgtEl>
                                          <p:spTgt spid="3">
                                            <p:txEl>
                                              <p:pRg st="3" end="3"/>
                                            </p:txEl>
                                          </p:spTgt>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3">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37" presetClass="entr" presetSubtype="0" fill="hold" grpId="0" nodeType="click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animEffect transition="in" filter="fade">
                                      <p:cBhvr>
                                        <p:cTn id="46" dur="1000"/>
                                        <p:tgtEl>
                                          <p:spTgt spid="3">
                                            <p:txEl>
                                              <p:pRg st="4" end="4"/>
                                            </p:txEl>
                                          </p:spTgt>
                                        </p:tgtEl>
                                      </p:cBhvr>
                                    </p:animEffect>
                                    <p:anim calcmode="lin" valueType="num">
                                      <p:cBhvr>
                                        <p:cTn id="4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8" dur="900" decel="100000" fill="hold"/>
                                        <p:tgtEl>
                                          <p:spTgt spid="3">
                                            <p:txEl>
                                              <p:pRg st="4" end="4"/>
                                            </p:txEl>
                                          </p:spTgt>
                                        </p:tgtEl>
                                        <p:attrNameLst>
                                          <p:attrName>ppt_y</p:attrName>
                                        </p:attrNameLst>
                                      </p:cBhvr>
                                      <p:tavLst>
                                        <p:tav tm="0">
                                          <p:val>
                                            <p:strVal val="#ppt_y+1"/>
                                          </p:val>
                                        </p:tav>
                                        <p:tav tm="100000">
                                          <p:val>
                                            <p:strVal val="#ppt_y-.03"/>
                                          </p:val>
                                        </p:tav>
                                      </p:tavLst>
                                    </p:anim>
                                    <p:anim calcmode="lin" valueType="num">
                                      <p:cBhvr>
                                        <p:cTn id="49" dur="100" accel="100000" fill="hold">
                                          <p:stCondLst>
                                            <p:cond delay="900"/>
                                          </p:stCondLst>
                                        </p:cTn>
                                        <p:tgtEl>
                                          <p:spTgt spid="3">
                                            <p:txEl>
                                              <p:pRg st="4" end="4"/>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wearing a garment&#10;&#10;Description automatically generated with medium confidence">
            <a:extLst>
              <a:ext uri="{FF2B5EF4-FFF2-40B4-BE49-F238E27FC236}">
                <a16:creationId xmlns:a16="http://schemas.microsoft.com/office/drawing/2014/main" id="{64015EE7-0FE6-F24C-902C-9C082EF0984F}"/>
              </a:ext>
            </a:extLst>
          </p:cNvPr>
          <p:cNvPicPr>
            <a:picLocks noChangeAspect="1"/>
          </p:cNvPicPr>
          <p:nvPr/>
        </p:nvPicPr>
        <p:blipFill rotWithShape="1">
          <a:blip r:embed="rId2"/>
          <a:srcRect/>
          <a:stretch/>
        </p:blipFill>
        <p:spPr>
          <a:xfrm>
            <a:off x="-1715929" y="-28049"/>
            <a:ext cx="11221174" cy="6886049"/>
          </a:xfrm>
          <a:prstGeom prst="rect">
            <a:avLst/>
          </a:prstGeom>
        </p:spPr>
      </p:pic>
      <p:sp>
        <p:nvSpPr>
          <p:cNvPr id="2" name="Title 1">
            <a:extLst>
              <a:ext uri="{FF2B5EF4-FFF2-40B4-BE49-F238E27FC236}">
                <a16:creationId xmlns:a16="http://schemas.microsoft.com/office/drawing/2014/main" id="{8AB46C07-9777-2DC1-FA37-1EBDCBC7A071}"/>
              </a:ext>
            </a:extLst>
          </p:cNvPr>
          <p:cNvSpPr>
            <a:spLocks noGrp="1"/>
          </p:cNvSpPr>
          <p:nvPr>
            <p:ph type="ctrTitle"/>
          </p:nvPr>
        </p:nvSpPr>
        <p:spPr>
          <a:xfrm>
            <a:off x="1809750" y="0"/>
            <a:ext cx="8572500" cy="1127464"/>
          </a:xfrm>
        </p:spPr>
        <p:txBody>
          <a:bodyPr anchor="b">
            <a:normAutofit/>
          </a:bodyPr>
          <a:lstStyle/>
          <a:p>
            <a:r>
              <a:rPr lang="en-US" dirty="0">
                <a:solidFill>
                  <a:schemeClr val="tx1"/>
                </a:solidFill>
              </a:rPr>
              <a:t>The Base Model.</a:t>
            </a:r>
          </a:p>
        </p:txBody>
      </p:sp>
      <p:sp>
        <p:nvSpPr>
          <p:cNvPr id="3" name="Subtitle 2">
            <a:extLst>
              <a:ext uri="{FF2B5EF4-FFF2-40B4-BE49-F238E27FC236}">
                <a16:creationId xmlns:a16="http://schemas.microsoft.com/office/drawing/2014/main" id="{427A0C7F-4699-0BDB-9633-1FCD2E74B7B0}"/>
              </a:ext>
            </a:extLst>
          </p:cNvPr>
          <p:cNvSpPr>
            <a:spLocks noGrp="1"/>
          </p:cNvSpPr>
          <p:nvPr>
            <p:ph type="subTitle" idx="1"/>
          </p:nvPr>
        </p:nvSpPr>
        <p:spPr>
          <a:xfrm>
            <a:off x="3435658" y="923278"/>
            <a:ext cx="8646852" cy="5788240"/>
          </a:xfrm>
        </p:spPr>
        <p:txBody>
          <a:bodyPr anchor="t">
            <a:noAutofit/>
          </a:bodyPr>
          <a:lstStyle/>
          <a:p>
            <a:pPr>
              <a:lnSpc>
                <a:spcPct val="100000"/>
              </a:lnSpc>
            </a:pPr>
            <a:r>
              <a:rPr lang="en-US" sz="2800" cap="none" spc="0" dirty="0">
                <a:solidFill>
                  <a:schemeClr val="tx1"/>
                </a:solidFill>
                <a:latin typeface="Angsana New" panose="02020603050405020304" pitchFamily="18" charset="-34"/>
                <a:cs typeface="Angsana New" panose="02020603050405020304" pitchFamily="18" charset="-34"/>
              </a:rPr>
              <a:t>This model is the baseline model on which the improvements are made on. Here we introduce three sections:</a:t>
            </a:r>
          </a:p>
          <a:p>
            <a:pPr algn="l">
              <a:lnSpc>
                <a:spcPct val="100000"/>
              </a:lnSpc>
              <a:buClr>
                <a:srgbClr val="FFFF00"/>
              </a:buClr>
            </a:pPr>
            <a:r>
              <a:rPr lang="en-US" sz="3200" b="1" cap="none" spc="0" dirty="0">
                <a:solidFill>
                  <a:schemeClr val="tx1"/>
                </a:solidFill>
                <a:latin typeface="Angsana New" panose="02020603050405020304" pitchFamily="18" charset="-34"/>
                <a:cs typeface="Angsana New" panose="02020603050405020304" pitchFamily="18" charset="-34"/>
              </a:rPr>
              <a:t>Agent</a:t>
            </a:r>
            <a:r>
              <a:rPr lang="en-US" sz="2800" cap="none" spc="0" dirty="0">
                <a:solidFill>
                  <a:schemeClr val="tx1"/>
                </a:solidFill>
                <a:latin typeface="Angsana New" panose="02020603050405020304" pitchFamily="18" charset="-34"/>
                <a:cs typeface="Angsana New" panose="02020603050405020304" pitchFamily="18" charset="-34"/>
              </a:rPr>
              <a:t>: This python code gets the state of the snake, creates “next move danger” parameters, and gets the location of the food.</a:t>
            </a:r>
          </a:p>
        </p:txBody>
      </p:sp>
      <p:pic>
        <p:nvPicPr>
          <p:cNvPr id="5" name="Picture 4" descr="Text&#10;&#10;Description automatically generated">
            <a:extLst>
              <a:ext uri="{FF2B5EF4-FFF2-40B4-BE49-F238E27FC236}">
                <a16:creationId xmlns:a16="http://schemas.microsoft.com/office/drawing/2014/main" id="{8EE7791B-861C-1211-8000-9AC3C1CA1959}"/>
              </a:ext>
            </a:extLst>
          </p:cNvPr>
          <p:cNvPicPr>
            <a:picLocks noChangeAspect="1"/>
          </p:cNvPicPr>
          <p:nvPr/>
        </p:nvPicPr>
        <p:blipFill>
          <a:blip r:embed="rId3"/>
          <a:stretch>
            <a:fillRect/>
          </a:stretch>
        </p:blipFill>
        <p:spPr>
          <a:xfrm>
            <a:off x="8331610" y="2304491"/>
            <a:ext cx="3601539" cy="4407027"/>
          </a:xfrm>
          <a:prstGeom prst="rect">
            <a:avLst/>
          </a:prstGeom>
        </p:spPr>
      </p:pic>
      <p:pic>
        <p:nvPicPr>
          <p:cNvPr id="9" name="Picture 8" descr="Graphical user interface, text&#10;&#10;Description automatically generated">
            <a:extLst>
              <a:ext uri="{FF2B5EF4-FFF2-40B4-BE49-F238E27FC236}">
                <a16:creationId xmlns:a16="http://schemas.microsoft.com/office/drawing/2014/main" id="{E54821EB-A563-9C91-F968-DEDBF1E3F5BD}"/>
              </a:ext>
            </a:extLst>
          </p:cNvPr>
          <p:cNvPicPr>
            <a:picLocks noChangeAspect="1"/>
          </p:cNvPicPr>
          <p:nvPr/>
        </p:nvPicPr>
        <p:blipFill>
          <a:blip r:embed="rId4"/>
          <a:stretch>
            <a:fillRect/>
          </a:stretch>
        </p:blipFill>
        <p:spPr>
          <a:xfrm>
            <a:off x="-48689" y="276623"/>
            <a:ext cx="3418355" cy="5702487"/>
          </a:xfrm>
          <a:prstGeom prst="rect">
            <a:avLst/>
          </a:prstGeom>
        </p:spPr>
      </p:pic>
    </p:spTree>
    <p:extLst>
      <p:ext uri="{BB962C8B-B14F-4D97-AF65-F5344CB8AC3E}">
        <p14:creationId xmlns:p14="http://schemas.microsoft.com/office/powerpoint/2010/main" val="349744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7"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1000"/>
                                        <p:tgtEl>
                                          <p:spTgt spid="3">
                                            <p:txEl>
                                              <p:pRg st="1" end="1"/>
                                            </p:txEl>
                                          </p:spTgt>
                                        </p:tgtEl>
                                      </p:cBhvr>
                                    </p:animEffect>
                                    <p:anim calcmode="lin" valueType="num">
                                      <p:cBhvr>
                                        <p:cTn id="2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dissolv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wearing a garment&#10;&#10;Description automatically generated with medium confidence">
            <a:extLst>
              <a:ext uri="{FF2B5EF4-FFF2-40B4-BE49-F238E27FC236}">
                <a16:creationId xmlns:a16="http://schemas.microsoft.com/office/drawing/2014/main" id="{64015EE7-0FE6-F24C-902C-9C082EF0984F}"/>
              </a:ext>
            </a:extLst>
          </p:cNvPr>
          <p:cNvPicPr>
            <a:picLocks noChangeAspect="1"/>
          </p:cNvPicPr>
          <p:nvPr/>
        </p:nvPicPr>
        <p:blipFill rotWithShape="1">
          <a:blip r:embed="rId2"/>
          <a:srcRect/>
          <a:stretch/>
        </p:blipFill>
        <p:spPr>
          <a:xfrm>
            <a:off x="-1715929" y="-28049"/>
            <a:ext cx="11221174" cy="6886049"/>
          </a:xfrm>
          <a:prstGeom prst="rect">
            <a:avLst/>
          </a:prstGeom>
        </p:spPr>
      </p:pic>
      <p:sp>
        <p:nvSpPr>
          <p:cNvPr id="3" name="Subtitle 2">
            <a:extLst>
              <a:ext uri="{FF2B5EF4-FFF2-40B4-BE49-F238E27FC236}">
                <a16:creationId xmlns:a16="http://schemas.microsoft.com/office/drawing/2014/main" id="{427A0C7F-4699-0BDB-9633-1FCD2E74B7B0}"/>
              </a:ext>
            </a:extLst>
          </p:cNvPr>
          <p:cNvSpPr>
            <a:spLocks noGrp="1"/>
          </p:cNvSpPr>
          <p:nvPr>
            <p:ph type="subTitle" idx="1"/>
          </p:nvPr>
        </p:nvSpPr>
        <p:spPr>
          <a:xfrm>
            <a:off x="2263806" y="0"/>
            <a:ext cx="9800947" cy="6152225"/>
          </a:xfrm>
        </p:spPr>
        <p:txBody>
          <a:bodyPr anchor="t">
            <a:noAutofit/>
          </a:bodyPr>
          <a:lstStyle/>
          <a:p>
            <a:pPr algn="l">
              <a:lnSpc>
                <a:spcPct val="100000"/>
              </a:lnSpc>
              <a:spcBef>
                <a:spcPts val="0"/>
              </a:spcBef>
            </a:pPr>
            <a:r>
              <a:rPr lang="en-US" sz="2800" b="1" cap="none" spc="0" dirty="0">
                <a:solidFill>
                  <a:schemeClr val="tx1"/>
                </a:solidFill>
                <a:latin typeface="Angsana New" panose="02020603050405020304" pitchFamily="18" charset="-34"/>
                <a:cs typeface="Angsana New" panose="02020603050405020304" pitchFamily="18" charset="-34"/>
              </a:rPr>
              <a:t>2. Game</a:t>
            </a:r>
            <a:r>
              <a:rPr lang="en-US" sz="2800" cap="none" spc="0" dirty="0">
                <a:solidFill>
                  <a:schemeClr val="tx1"/>
                </a:solidFill>
                <a:latin typeface="Angsana New" panose="02020603050405020304" pitchFamily="18" charset="-34"/>
                <a:cs typeface="Angsana New" panose="02020603050405020304" pitchFamily="18" charset="-34"/>
              </a:rPr>
              <a:t>: This is the building block of the Game UI. It creates the Game Space and Color Schemes but is also the entry point of the game. It consists of functions that allow the food to be placed at random datapoints, Update the head with the new step, tracks the Reward function, checks for collision of the head with the boundary or body and tracks the points and deaths along with win per game average.</a:t>
            </a:r>
          </a:p>
          <a:p>
            <a:pPr>
              <a:lnSpc>
                <a:spcPct val="140000"/>
              </a:lnSpc>
            </a:pPr>
            <a:endParaRPr lang="en-US" sz="2800" cap="none" spc="0" dirty="0">
              <a:solidFill>
                <a:schemeClr val="tx1"/>
              </a:solidFill>
              <a:latin typeface="Angsana New" panose="02020603050405020304" pitchFamily="18" charset="-34"/>
              <a:cs typeface="Angsana New" panose="02020603050405020304" pitchFamily="18" charset="-34"/>
            </a:endParaRPr>
          </a:p>
          <a:p>
            <a:pPr>
              <a:lnSpc>
                <a:spcPct val="140000"/>
              </a:lnSpc>
            </a:pPr>
            <a:endParaRPr lang="en-US" sz="2800" spc="0" dirty="0">
              <a:solidFill>
                <a:schemeClr val="tx1"/>
              </a:solidFill>
              <a:latin typeface="Angsana New" panose="02020603050405020304" pitchFamily="18" charset="-34"/>
              <a:cs typeface="Angsana New" panose="02020603050405020304" pitchFamily="18" charset="-34"/>
            </a:endParaRPr>
          </a:p>
        </p:txBody>
      </p:sp>
      <p:pic>
        <p:nvPicPr>
          <p:cNvPr id="8" name="Picture 7" descr="Text&#10;&#10;Description automatically generated">
            <a:extLst>
              <a:ext uri="{FF2B5EF4-FFF2-40B4-BE49-F238E27FC236}">
                <a16:creationId xmlns:a16="http://schemas.microsoft.com/office/drawing/2014/main" id="{EC5C5276-756E-B09B-D07B-1BB716297F76}"/>
              </a:ext>
            </a:extLst>
          </p:cNvPr>
          <p:cNvPicPr>
            <a:picLocks noChangeAspect="1"/>
          </p:cNvPicPr>
          <p:nvPr/>
        </p:nvPicPr>
        <p:blipFill>
          <a:blip r:embed="rId3"/>
          <a:stretch>
            <a:fillRect/>
          </a:stretch>
        </p:blipFill>
        <p:spPr>
          <a:xfrm>
            <a:off x="191117" y="116248"/>
            <a:ext cx="2072689" cy="2079375"/>
          </a:xfrm>
          <a:prstGeom prst="rect">
            <a:avLst/>
          </a:prstGeom>
        </p:spPr>
      </p:pic>
      <p:pic>
        <p:nvPicPr>
          <p:cNvPr id="10" name="Picture 9" descr="Text&#10;&#10;Description automatically generated">
            <a:extLst>
              <a:ext uri="{FF2B5EF4-FFF2-40B4-BE49-F238E27FC236}">
                <a16:creationId xmlns:a16="http://schemas.microsoft.com/office/drawing/2014/main" id="{42F6F7C7-7E6D-5B7B-5C91-D8CC6B80A3AE}"/>
              </a:ext>
            </a:extLst>
          </p:cNvPr>
          <p:cNvPicPr>
            <a:picLocks noChangeAspect="1"/>
          </p:cNvPicPr>
          <p:nvPr/>
        </p:nvPicPr>
        <p:blipFill>
          <a:blip r:embed="rId4"/>
          <a:stretch>
            <a:fillRect/>
          </a:stretch>
        </p:blipFill>
        <p:spPr>
          <a:xfrm>
            <a:off x="108792" y="2195623"/>
            <a:ext cx="3096731" cy="3273058"/>
          </a:xfrm>
          <a:prstGeom prst="rect">
            <a:avLst/>
          </a:prstGeom>
        </p:spPr>
      </p:pic>
      <p:pic>
        <p:nvPicPr>
          <p:cNvPr id="13" name="Picture 12" descr="Text&#10;&#10;Description automatically generated">
            <a:extLst>
              <a:ext uri="{FF2B5EF4-FFF2-40B4-BE49-F238E27FC236}">
                <a16:creationId xmlns:a16="http://schemas.microsoft.com/office/drawing/2014/main" id="{AE6E033A-05F0-2B6D-42EF-99FAB320C16E}"/>
              </a:ext>
            </a:extLst>
          </p:cNvPr>
          <p:cNvPicPr>
            <a:picLocks noChangeAspect="1"/>
          </p:cNvPicPr>
          <p:nvPr/>
        </p:nvPicPr>
        <p:blipFill>
          <a:blip r:embed="rId5"/>
          <a:stretch>
            <a:fillRect/>
          </a:stretch>
        </p:blipFill>
        <p:spPr>
          <a:xfrm>
            <a:off x="549751" y="4781480"/>
            <a:ext cx="5963013" cy="1865164"/>
          </a:xfrm>
          <a:prstGeom prst="rect">
            <a:avLst/>
          </a:prstGeom>
        </p:spPr>
      </p:pic>
      <p:pic>
        <p:nvPicPr>
          <p:cNvPr id="16" name="Picture 15" descr="Text&#10;&#10;Description automatically generated">
            <a:extLst>
              <a:ext uri="{FF2B5EF4-FFF2-40B4-BE49-F238E27FC236}">
                <a16:creationId xmlns:a16="http://schemas.microsoft.com/office/drawing/2014/main" id="{89295EE5-66D5-D72A-E8C3-6300AF009881}"/>
              </a:ext>
            </a:extLst>
          </p:cNvPr>
          <p:cNvPicPr>
            <a:picLocks noChangeAspect="1"/>
          </p:cNvPicPr>
          <p:nvPr/>
        </p:nvPicPr>
        <p:blipFill>
          <a:blip r:embed="rId6"/>
          <a:stretch>
            <a:fillRect/>
          </a:stretch>
        </p:blipFill>
        <p:spPr>
          <a:xfrm>
            <a:off x="5914713" y="4512393"/>
            <a:ext cx="4624211" cy="2134251"/>
          </a:xfrm>
          <a:prstGeom prst="rect">
            <a:avLst/>
          </a:prstGeom>
        </p:spPr>
      </p:pic>
    </p:spTree>
    <p:extLst>
      <p:ext uri="{BB962C8B-B14F-4D97-AF65-F5344CB8AC3E}">
        <p14:creationId xmlns:p14="http://schemas.microsoft.com/office/powerpoint/2010/main" val="29784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grpId="1" nodeType="clickEffect">
                                  <p:stCondLst>
                                    <p:cond delay="0"/>
                                  </p:stCondLst>
                                  <p:iterate type="lt">
                                    <p:tmPct val="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dissolv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wearing a garment&#10;&#10;Description automatically generated with medium confidence">
            <a:extLst>
              <a:ext uri="{FF2B5EF4-FFF2-40B4-BE49-F238E27FC236}">
                <a16:creationId xmlns:a16="http://schemas.microsoft.com/office/drawing/2014/main" id="{64015EE7-0FE6-F24C-902C-9C082EF0984F}"/>
              </a:ext>
            </a:extLst>
          </p:cNvPr>
          <p:cNvPicPr>
            <a:picLocks noChangeAspect="1"/>
          </p:cNvPicPr>
          <p:nvPr/>
        </p:nvPicPr>
        <p:blipFill rotWithShape="1">
          <a:blip r:embed="rId2"/>
          <a:srcRect/>
          <a:stretch/>
        </p:blipFill>
        <p:spPr>
          <a:xfrm>
            <a:off x="-1591642" y="185015"/>
            <a:ext cx="11221174" cy="6886049"/>
          </a:xfrm>
          <a:prstGeom prst="rect">
            <a:avLst/>
          </a:prstGeom>
        </p:spPr>
      </p:pic>
      <p:sp>
        <p:nvSpPr>
          <p:cNvPr id="3" name="Subtitle 2">
            <a:extLst>
              <a:ext uri="{FF2B5EF4-FFF2-40B4-BE49-F238E27FC236}">
                <a16:creationId xmlns:a16="http://schemas.microsoft.com/office/drawing/2014/main" id="{427A0C7F-4699-0BDB-9633-1FCD2E74B7B0}"/>
              </a:ext>
            </a:extLst>
          </p:cNvPr>
          <p:cNvSpPr>
            <a:spLocks noGrp="1"/>
          </p:cNvSpPr>
          <p:nvPr>
            <p:ph type="subTitle" idx="1"/>
          </p:nvPr>
        </p:nvSpPr>
        <p:spPr>
          <a:xfrm>
            <a:off x="2876365" y="0"/>
            <a:ext cx="9188388" cy="6152225"/>
          </a:xfrm>
        </p:spPr>
        <p:txBody>
          <a:bodyPr lIns="0" tIns="0" rIns="0" bIns="0" anchor="t">
            <a:noAutofit/>
          </a:bodyPr>
          <a:lstStyle/>
          <a:p>
            <a:pPr algn="l">
              <a:lnSpc>
                <a:spcPct val="100000"/>
              </a:lnSpc>
            </a:pPr>
            <a:r>
              <a:rPr lang="en-US" sz="2800" cap="none" spc="0" dirty="0">
                <a:solidFill>
                  <a:schemeClr val="tx1"/>
                </a:solidFill>
                <a:latin typeface="Angsana New" panose="02020603050405020304" pitchFamily="18" charset="-34"/>
                <a:cs typeface="Angsana New" panose="02020603050405020304" pitchFamily="18" charset="-34"/>
              </a:rPr>
              <a:t>3. </a:t>
            </a:r>
            <a:r>
              <a:rPr lang="en-US" sz="2800" b="1" cap="none" spc="0" dirty="0">
                <a:solidFill>
                  <a:schemeClr val="tx1"/>
                </a:solidFill>
                <a:latin typeface="Angsana New" panose="02020603050405020304" pitchFamily="18" charset="-34"/>
                <a:cs typeface="Angsana New" panose="02020603050405020304" pitchFamily="18" charset="-34"/>
              </a:rPr>
              <a:t>Model</a:t>
            </a:r>
            <a:r>
              <a:rPr lang="en-US" sz="2800" cap="none" spc="0" dirty="0">
                <a:solidFill>
                  <a:schemeClr val="tx1"/>
                </a:solidFill>
                <a:latin typeface="Angsana New" panose="02020603050405020304" pitchFamily="18" charset="-34"/>
                <a:cs typeface="Angsana New" panose="02020603050405020304" pitchFamily="18" charset="-34"/>
              </a:rPr>
              <a:t>: This introduces the Q-Net model and is mainly programmed to take actions of the next state, and what the reward will be and also to predict the Q-Value of the current state.</a:t>
            </a:r>
          </a:p>
          <a:p>
            <a:pPr algn="l">
              <a:lnSpc>
                <a:spcPct val="100000"/>
              </a:lnSpc>
            </a:pPr>
            <a:r>
              <a:rPr lang="en-US" sz="2800" cap="none" spc="0" dirty="0">
                <a:solidFill>
                  <a:schemeClr val="tx1"/>
                </a:solidFill>
                <a:latin typeface="Angsana New" panose="02020603050405020304" pitchFamily="18" charset="-34"/>
                <a:cs typeface="Angsana New" panose="02020603050405020304" pitchFamily="18" charset="-34"/>
              </a:rPr>
              <a:t>This is where the Neural Network with the Adam Optimizer is created and implemented.</a:t>
            </a:r>
          </a:p>
          <a:p>
            <a:pPr algn="l">
              <a:lnSpc>
                <a:spcPct val="100000"/>
              </a:lnSpc>
            </a:pPr>
            <a:endParaRPr lang="en-US" sz="2800" spc="0" dirty="0">
              <a:solidFill>
                <a:schemeClr val="tx1"/>
              </a:solidFill>
              <a:latin typeface="Angsana New" panose="02020603050405020304" pitchFamily="18" charset="-34"/>
              <a:cs typeface="Angsana New" panose="02020603050405020304" pitchFamily="18" charset="-34"/>
            </a:endParaRPr>
          </a:p>
        </p:txBody>
      </p:sp>
      <p:pic>
        <p:nvPicPr>
          <p:cNvPr id="4" name="Picture 3" descr="Text&#10;&#10;Description automatically generated">
            <a:extLst>
              <a:ext uri="{FF2B5EF4-FFF2-40B4-BE49-F238E27FC236}">
                <a16:creationId xmlns:a16="http://schemas.microsoft.com/office/drawing/2014/main" id="{E686FD91-B9A4-02B4-8841-142DF718BEDC}"/>
              </a:ext>
            </a:extLst>
          </p:cNvPr>
          <p:cNvPicPr>
            <a:picLocks noChangeAspect="1"/>
          </p:cNvPicPr>
          <p:nvPr/>
        </p:nvPicPr>
        <p:blipFill>
          <a:blip r:embed="rId3"/>
          <a:stretch>
            <a:fillRect/>
          </a:stretch>
        </p:blipFill>
        <p:spPr>
          <a:xfrm>
            <a:off x="571178" y="1425928"/>
            <a:ext cx="4587843" cy="3270058"/>
          </a:xfrm>
          <a:prstGeom prst="rect">
            <a:avLst/>
          </a:prstGeom>
        </p:spPr>
      </p:pic>
      <p:pic>
        <p:nvPicPr>
          <p:cNvPr id="6" name="Picture 5" descr="Text&#10;&#10;Description automatically generated">
            <a:extLst>
              <a:ext uri="{FF2B5EF4-FFF2-40B4-BE49-F238E27FC236}">
                <a16:creationId xmlns:a16="http://schemas.microsoft.com/office/drawing/2014/main" id="{ECAF03BA-D2E1-E7A6-886B-D4AB1A3D9328}"/>
              </a:ext>
            </a:extLst>
          </p:cNvPr>
          <p:cNvPicPr>
            <a:picLocks noChangeAspect="1"/>
          </p:cNvPicPr>
          <p:nvPr/>
        </p:nvPicPr>
        <p:blipFill>
          <a:blip r:embed="rId4"/>
          <a:stretch>
            <a:fillRect/>
          </a:stretch>
        </p:blipFill>
        <p:spPr>
          <a:xfrm>
            <a:off x="6558845" y="1425928"/>
            <a:ext cx="4872202" cy="5614276"/>
          </a:xfrm>
          <a:prstGeom prst="rect">
            <a:avLst/>
          </a:prstGeom>
        </p:spPr>
      </p:pic>
    </p:spTree>
    <p:extLst>
      <p:ext uri="{BB962C8B-B14F-4D97-AF65-F5344CB8AC3E}">
        <p14:creationId xmlns:p14="http://schemas.microsoft.com/office/powerpoint/2010/main" val="208290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anim calcmode="lin" valueType="num">
                                      <p:cBhvr>
                                        <p:cTn id="1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wearing a garment&#10;&#10;Description automatically generated with medium confidence">
            <a:extLst>
              <a:ext uri="{FF2B5EF4-FFF2-40B4-BE49-F238E27FC236}">
                <a16:creationId xmlns:a16="http://schemas.microsoft.com/office/drawing/2014/main" id="{64015EE7-0FE6-F24C-902C-9C082EF0984F}"/>
              </a:ext>
            </a:extLst>
          </p:cNvPr>
          <p:cNvPicPr>
            <a:picLocks noChangeAspect="1"/>
          </p:cNvPicPr>
          <p:nvPr/>
        </p:nvPicPr>
        <p:blipFill rotWithShape="1">
          <a:blip r:embed="rId3"/>
          <a:srcRect/>
          <a:stretch/>
        </p:blipFill>
        <p:spPr>
          <a:xfrm>
            <a:off x="-1614329" y="-14025"/>
            <a:ext cx="11221174" cy="6886049"/>
          </a:xfrm>
          <a:prstGeom prst="rect">
            <a:avLst/>
          </a:prstGeom>
        </p:spPr>
      </p:pic>
      <p:sp>
        <p:nvSpPr>
          <p:cNvPr id="3" name="Subtitle 2">
            <a:extLst>
              <a:ext uri="{FF2B5EF4-FFF2-40B4-BE49-F238E27FC236}">
                <a16:creationId xmlns:a16="http://schemas.microsoft.com/office/drawing/2014/main" id="{427A0C7F-4699-0BDB-9633-1FCD2E74B7B0}"/>
              </a:ext>
            </a:extLst>
          </p:cNvPr>
          <p:cNvSpPr>
            <a:spLocks noGrp="1"/>
          </p:cNvSpPr>
          <p:nvPr>
            <p:ph type="subTitle" idx="1"/>
          </p:nvPr>
        </p:nvSpPr>
        <p:spPr>
          <a:xfrm>
            <a:off x="2876365" y="0"/>
            <a:ext cx="9188388" cy="6152225"/>
          </a:xfrm>
        </p:spPr>
        <p:txBody>
          <a:bodyPr anchor="t">
            <a:noAutofit/>
          </a:bodyPr>
          <a:lstStyle/>
          <a:p>
            <a:pPr algn="l">
              <a:lnSpc>
                <a:spcPct val="100000"/>
              </a:lnSpc>
            </a:pPr>
            <a:r>
              <a:rPr lang="en-US" sz="2800" b="1" u="sng" cap="none" spc="0" dirty="0">
                <a:solidFill>
                  <a:schemeClr val="tx1"/>
                </a:solidFill>
                <a:latin typeface="Angsana New" panose="02020603050405020304" pitchFamily="18" charset="-34"/>
                <a:cs typeface="Angsana New" panose="02020603050405020304" pitchFamily="18" charset="-34"/>
              </a:rPr>
              <a:t>Helper: </a:t>
            </a:r>
            <a:r>
              <a:rPr lang="en-US" sz="2800" cap="none" spc="0" dirty="0">
                <a:solidFill>
                  <a:schemeClr val="tx1"/>
                </a:solidFill>
                <a:latin typeface="Angsana New" panose="02020603050405020304" pitchFamily="18" charset="-34"/>
                <a:cs typeface="Angsana New" panose="02020603050405020304" pitchFamily="18" charset="-34"/>
              </a:rPr>
              <a:t>The Helper creates a UI using </a:t>
            </a:r>
            <a:r>
              <a:rPr lang="en-US" sz="2800" cap="none" spc="0" dirty="0" err="1">
                <a:solidFill>
                  <a:schemeClr val="tx1"/>
                </a:solidFill>
                <a:latin typeface="Angsana New" panose="02020603050405020304" pitchFamily="18" charset="-34"/>
                <a:cs typeface="Angsana New" panose="02020603050405020304" pitchFamily="18" charset="-34"/>
              </a:rPr>
              <a:t>matplot</a:t>
            </a:r>
            <a:r>
              <a:rPr lang="en-US" sz="2800" cap="none" spc="0" dirty="0">
                <a:solidFill>
                  <a:schemeClr val="tx1"/>
                </a:solidFill>
                <a:latin typeface="Angsana New" panose="02020603050405020304" pitchFamily="18" charset="-34"/>
                <a:cs typeface="Angsana New" panose="02020603050405020304" pitchFamily="18" charset="-34"/>
              </a:rPr>
              <a:t> library. It creates a plot graphing out the  number of games with the number of wins in that specific game. Towards the end it also calculates the average of games played with respect to the points won by successfully eating the food per game.</a:t>
            </a:r>
            <a:endParaRPr lang="en-US" sz="2800" b="1" u="sng" cap="none" spc="0" dirty="0">
              <a:solidFill>
                <a:schemeClr val="tx1"/>
              </a:solidFill>
              <a:latin typeface="Angsana New" panose="02020603050405020304" pitchFamily="18" charset="-34"/>
              <a:cs typeface="Angsana New" panose="02020603050405020304" pitchFamily="18" charset="-34"/>
            </a:endParaRPr>
          </a:p>
          <a:p>
            <a:pPr>
              <a:lnSpc>
                <a:spcPct val="100000"/>
              </a:lnSpc>
            </a:pPr>
            <a:endParaRPr lang="en-US" sz="2800" spc="0" dirty="0">
              <a:solidFill>
                <a:schemeClr val="tx1"/>
              </a:solidFill>
              <a:latin typeface="Angsana New" panose="02020603050405020304" pitchFamily="18" charset="-34"/>
              <a:cs typeface="Angsana New" panose="02020603050405020304" pitchFamily="18" charset="-34"/>
            </a:endParaRPr>
          </a:p>
        </p:txBody>
      </p:sp>
      <p:pic>
        <p:nvPicPr>
          <p:cNvPr id="4" name="Picture 3" descr="Text&#10;&#10;Description automatically generated">
            <a:extLst>
              <a:ext uri="{FF2B5EF4-FFF2-40B4-BE49-F238E27FC236}">
                <a16:creationId xmlns:a16="http://schemas.microsoft.com/office/drawing/2014/main" id="{5819A9D5-8B63-9530-2380-AB3C5B5A6931}"/>
              </a:ext>
            </a:extLst>
          </p:cNvPr>
          <p:cNvPicPr>
            <a:picLocks noChangeAspect="1"/>
          </p:cNvPicPr>
          <p:nvPr/>
        </p:nvPicPr>
        <p:blipFill>
          <a:blip r:embed="rId4"/>
          <a:stretch>
            <a:fillRect/>
          </a:stretch>
        </p:blipFill>
        <p:spPr>
          <a:xfrm>
            <a:off x="7499539" y="1853337"/>
            <a:ext cx="4011412" cy="2643712"/>
          </a:xfrm>
          <a:prstGeom prst="rect">
            <a:avLst/>
          </a:prstGeom>
        </p:spPr>
      </p:pic>
      <p:pic>
        <p:nvPicPr>
          <p:cNvPr id="6" name="Picture 5" descr="Chart, histogram&#10;&#10;Description automatically generated">
            <a:extLst>
              <a:ext uri="{FF2B5EF4-FFF2-40B4-BE49-F238E27FC236}">
                <a16:creationId xmlns:a16="http://schemas.microsoft.com/office/drawing/2014/main" id="{5CF69B80-54BC-0767-065A-9F396B3DAE81}"/>
              </a:ext>
            </a:extLst>
          </p:cNvPr>
          <p:cNvPicPr>
            <a:picLocks noChangeAspect="1"/>
          </p:cNvPicPr>
          <p:nvPr/>
        </p:nvPicPr>
        <p:blipFill>
          <a:blip r:embed="rId5"/>
          <a:stretch>
            <a:fillRect/>
          </a:stretch>
        </p:blipFill>
        <p:spPr>
          <a:xfrm>
            <a:off x="2876365" y="1853337"/>
            <a:ext cx="4044950" cy="3060700"/>
          </a:xfrm>
          <a:prstGeom prst="rect">
            <a:avLst/>
          </a:prstGeom>
        </p:spPr>
      </p:pic>
    </p:spTree>
    <p:extLst>
      <p:ext uri="{BB962C8B-B14F-4D97-AF65-F5344CB8AC3E}">
        <p14:creationId xmlns:p14="http://schemas.microsoft.com/office/powerpoint/2010/main" val="122086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dissolv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wearing a garment&#10;&#10;Description automatically generated with medium confidence">
            <a:extLst>
              <a:ext uri="{FF2B5EF4-FFF2-40B4-BE49-F238E27FC236}">
                <a16:creationId xmlns:a16="http://schemas.microsoft.com/office/drawing/2014/main" id="{64015EE7-0FE6-F24C-902C-9C082EF0984F}"/>
              </a:ext>
            </a:extLst>
          </p:cNvPr>
          <p:cNvPicPr>
            <a:picLocks noChangeAspect="1"/>
          </p:cNvPicPr>
          <p:nvPr/>
        </p:nvPicPr>
        <p:blipFill rotWithShape="1">
          <a:blip r:embed="rId2"/>
          <a:srcRect/>
          <a:stretch/>
        </p:blipFill>
        <p:spPr>
          <a:xfrm>
            <a:off x="-1715929" y="-28049"/>
            <a:ext cx="11221174" cy="6886049"/>
          </a:xfrm>
          <a:prstGeom prst="rect">
            <a:avLst/>
          </a:prstGeom>
        </p:spPr>
      </p:pic>
      <p:sp>
        <p:nvSpPr>
          <p:cNvPr id="3" name="Subtitle 2">
            <a:extLst>
              <a:ext uri="{FF2B5EF4-FFF2-40B4-BE49-F238E27FC236}">
                <a16:creationId xmlns:a16="http://schemas.microsoft.com/office/drawing/2014/main" id="{427A0C7F-4699-0BDB-9633-1FCD2E74B7B0}"/>
              </a:ext>
            </a:extLst>
          </p:cNvPr>
          <p:cNvSpPr>
            <a:spLocks noGrp="1"/>
          </p:cNvSpPr>
          <p:nvPr>
            <p:ph type="subTitle" idx="1"/>
          </p:nvPr>
        </p:nvSpPr>
        <p:spPr>
          <a:xfrm>
            <a:off x="2849732" y="1439599"/>
            <a:ext cx="9215021" cy="4712626"/>
          </a:xfrm>
        </p:spPr>
        <p:txBody>
          <a:bodyPr anchor="t">
            <a:noAutofit/>
          </a:bodyPr>
          <a:lstStyle/>
          <a:p>
            <a:pPr algn="l">
              <a:lnSpc>
                <a:spcPct val="100000"/>
              </a:lnSpc>
            </a:pPr>
            <a:r>
              <a:rPr lang="en-US" sz="2800" b="1" u="sng" cap="none" spc="0" dirty="0">
                <a:solidFill>
                  <a:schemeClr val="tx1"/>
                </a:solidFill>
                <a:latin typeface="Angsana New" panose="02020603050405020304" pitchFamily="18" charset="-34"/>
                <a:cs typeface="Angsana New" panose="02020603050405020304" pitchFamily="18" charset="-34"/>
              </a:rPr>
              <a:t>Parameter Explanation:</a:t>
            </a:r>
            <a:r>
              <a:rPr lang="en-US" sz="2800" cap="none" spc="0" dirty="0">
                <a:solidFill>
                  <a:schemeClr val="tx1"/>
                </a:solidFill>
                <a:latin typeface="Angsana New" panose="02020603050405020304" pitchFamily="18" charset="-34"/>
                <a:cs typeface="Angsana New" panose="02020603050405020304" pitchFamily="18" charset="-34"/>
              </a:rPr>
              <a:t> The Direction Class creates the movement </a:t>
            </a:r>
            <a:r>
              <a:rPr lang="en-US" sz="2800" cap="none" spc="0" dirty="0" err="1">
                <a:solidFill>
                  <a:schemeClr val="tx1"/>
                </a:solidFill>
                <a:latin typeface="Angsana New" panose="02020603050405020304" pitchFamily="18" charset="-34"/>
                <a:cs typeface="Angsana New" panose="02020603050405020304" pitchFamily="18" charset="-34"/>
              </a:rPr>
              <a:t>paramerters</a:t>
            </a:r>
            <a:r>
              <a:rPr lang="en-US" sz="2800" cap="none" spc="0" dirty="0">
                <a:solidFill>
                  <a:schemeClr val="tx1"/>
                </a:solidFill>
                <a:latin typeface="Angsana New" panose="02020603050405020304" pitchFamily="18" charset="-34"/>
                <a:cs typeface="Angsana New" panose="02020603050405020304" pitchFamily="18" charset="-34"/>
              </a:rPr>
              <a:t> where the snake chooses the next state.</a:t>
            </a:r>
          </a:p>
          <a:p>
            <a:pPr algn="l">
              <a:lnSpc>
                <a:spcPct val="100000"/>
              </a:lnSpc>
            </a:pPr>
            <a:r>
              <a:rPr lang="en-US" sz="2800" cap="none" spc="0" dirty="0">
                <a:solidFill>
                  <a:schemeClr val="tx1"/>
                </a:solidFill>
                <a:latin typeface="Angsana New" panose="02020603050405020304" pitchFamily="18" charset="-34"/>
                <a:cs typeface="Angsana New" panose="02020603050405020304" pitchFamily="18" charset="-34"/>
              </a:rPr>
              <a:t>The </a:t>
            </a:r>
            <a:r>
              <a:rPr lang="en-US" sz="2800" cap="none" spc="0" dirty="0" err="1">
                <a:solidFill>
                  <a:schemeClr val="tx1"/>
                </a:solidFill>
                <a:latin typeface="Angsana New" panose="02020603050405020304" pitchFamily="18" charset="-34"/>
                <a:cs typeface="Angsana New" panose="02020603050405020304" pitchFamily="18" charset="-34"/>
              </a:rPr>
              <a:t>is_collision</a:t>
            </a:r>
            <a:r>
              <a:rPr lang="en-US" sz="2800" cap="none" spc="0" dirty="0">
                <a:solidFill>
                  <a:schemeClr val="tx1"/>
                </a:solidFill>
                <a:latin typeface="Angsana New" panose="02020603050405020304" pitchFamily="18" charset="-34"/>
                <a:cs typeface="Angsana New" panose="02020603050405020304" pitchFamily="18" charset="-34"/>
              </a:rPr>
              <a:t> definition checks if the snake collides with itself or the boundary.</a:t>
            </a:r>
          </a:p>
          <a:p>
            <a:pPr algn="l">
              <a:lnSpc>
                <a:spcPct val="100000"/>
              </a:lnSpc>
            </a:pPr>
            <a:r>
              <a:rPr lang="en-US" sz="2800" cap="none" spc="0" dirty="0">
                <a:solidFill>
                  <a:schemeClr val="tx1"/>
                </a:solidFill>
                <a:latin typeface="Angsana New" panose="02020603050405020304" pitchFamily="18" charset="-34"/>
                <a:cs typeface="Angsana New" panose="02020603050405020304" pitchFamily="18" charset="-34"/>
              </a:rPr>
              <a:t>The </a:t>
            </a:r>
            <a:r>
              <a:rPr lang="en-US" sz="2800" cap="none" spc="0" dirty="0" err="1">
                <a:solidFill>
                  <a:schemeClr val="tx1"/>
                </a:solidFill>
                <a:latin typeface="Angsana New" panose="02020603050405020304" pitchFamily="18" charset="-34"/>
                <a:cs typeface="Angsana New" panose="02020603050405020304" pitchFamily="18" charset="-34"/>
              </a:rPr>
              <a:t>get_state</a:t>
            </a:r>
            <a:r>
              <a:rPr lang="en-US" sz="2800" cap="none" spc="0" dirty="0">
                <a:solidFill>
                  <a:schemeClr val="tx1"/>
                </a:solidFill>
                <a:latin typeface="Angsana New" panose="02020603050405020304" pitchFamily="18" charset="-34"/>
                <a:cs typeface="Angsana New" panose="02020603050405020304" pitchFamily="18" charset="-34"/>
              </a:rPr>
              <a:t> function returns an array of the head direction, the state to detect where the danger is, the allowable movement directions available and food location.</a:t>
            </a:r>
          </a:p>
        </p:txBody>
      </p:sp>
      <p:sp>
        <p:nvSpPr>
          <p:cNvPr id="2" name="Title 1">
            <a:extLst>
              <a:ext uri="{FF2B5EF4-FFF2-40B4-BE49-F238E27FC236}">
                <a16:creationId xmlns:a16="http://schemas.microsoft.com/office/drawing/2014/main" id="{9C3B1B4C-5B57-7E34-DE87-8D9F52CF2BE1}"/>
              </a:ext>
            </a:extLst>
          </p:cNvPr>
          <p:cNvSpPr>
            <a:spLocks noGrp="1"/>
          </p:cNvSpPr>
          <p:nvPr>
            <p:ph type="ctrTitle"/>
          </p:nvPr>
        </p:nvSpPr>
        <p:spPr>
          <a:xfrm>
            <a:off x="1809750" y="198094"/>
            <a:ext cx="8572500" cy="1015362"/>
          </a:xfrm>
        </p:spPr>
        <p:txBody>
          <a:bodyPr anchor="b">
            <a:noAutofit/>
          </a:bodyPr>
          <a:lstStyle/>
          <a:p>
            <a:r>
              <a:rPr lang="en-US" sz="3200" dirty="0">
                <a:solidFill>
                  <a:schemeClr val="tx1"/>
                </a:solidFill>
              </a:rPr>
              <a:t>Parameters and Exploration vs Exploitation.</a:t>
            </a:r>
          </a:p>
        </p:txBody>
      </p:sp>
      <p:pic>
        <p:nvPicPr>
          <p:cNvPr id="5" name="Picture 4" descr="Text&#10;&#10;Description automatically generated">
            <a:extLst>
              <a:ext uri="{FF2B5EF4-FFF2-40B4-BE49-F238E27FC236}">
                <a16:creationId xmlns:a16="http://schemas.microsoft.com/office/drawing/2014/main" id="{46C2AD18-0EF4-B38D-6425-378CB15A3F6D}"/>
              </a:ext>
            </a:extLst>
          </p:cNvPr>
          <p:cNvPicPr>
            <a:picLocks noChangeAspect="1"/>
          </p:cNvPicPr>
          <p:nvPr/>
        </p:nvPicPr>
        <p:blipFill>
          <a:blip r:embed="rId3"/>
          <a:stretch>
            <a:fillRect/>
          </a:stretch>
        </p:blipFill>
        <p:spPr>
          <a:xfrm>
            <a:off x="0" y="1213456"/>
            <a:ext cx="2095500" cy="1219200"/>
          </a:xfrm>
          <a:prstGeom prst="rect">
            <a:avLst/>
          </a:prstGeom>
        </p:spPr>
      </p:pic>
      <p:pic>
        <p:nvPicPr>
          <p:cNvPr id="8" name="Picture 7" descr="Text&#10;&#10;Description automatically generated">
            <a:extLst>
              <a:ext uri="{FF2B5EF4-FFF2-40B4-BE49-F238E27FC236}">
                <a16:creationId xmlns:a16="http://schemas.microsoft.com/office/drawing/2014/main" id="{28D8BEFD-DC5E-E5D5-72B1-46C47E07F3B1}"/>
              </a:ext>
            </a:extLst>
          </p:cNvPr>
          <p:cNvPicPr>
            <a:picLocks noChangeAspect="1"/>
          </p:cNvPicPr>
          <p:nvPr/>
        </p:nvPicPr>
        <p:blipFill>
          <a:blip r:embed="rId4"/>
          <a:stretch>
            <a:fillRect/>
          </a:stretch>
        </p:blipFill>
        <p:spPr>
          <a:xfrm>
            <a:off x="1" y="2454961"/>
            <a:ext cx="2760954" cy="121920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DCE07B31-9BC8-EDE0-AA34-862982737D74}"/>
              </a:ext>
            </a:extLst>
          </p:cNvPr>
          <p:cNvPicPr>
            <a:picLocks noChangeAspect="1"/>
          </p:cNvPicPr>
          <p:nvPr/>
        </p:nvPicPr>
        <p:blipFill>
          <a:blip r:embed="rId5"/>
          <a:stretch>
            <a:fillRect/>
          </a:stretch>
        </p:blipFill>
        <p:spPr>
          <a:xfrm>
            <a:off x="0" y="3721866"/>
            <a:ext cx="2760954" cy="947189"/>
          </a:xfrm>
          <a:prstGeom prst="rect">
            <a:avLst/>
          </a:prstGeom>
        </p:spPr>
      </p:pic>
      <p:pic>
        <p:nvPicPr>
          <p:cNvPr id="14" name="Picture 13" descr="A screenshot of a computer&#10;&#10;Description automatically generated with medium confidence">
            <a:extLst>
              <a:ext uri="{FF2B5EF4-FFF2-40B4-BE49-F238E27FC236}">
                <a16:creationId xmlns:a16="http://schemas.microsoft.com/office/drawing/2014/main" id="{E49A2A55-BBED-E0AA-0D5E-DACB9A812556}"/>
              </a:ext>
            </a:extLst>
          </p:cNvPr>
          <p:cNvPicPr>
            <a:picLocks noChangeAspect="1"/>
          </p:cNvPicPr>
          <p:nvPr/>
        </p:nvPicPr>
        <p:blipFill>
          <a:blip r:embed="rId6"/>
          <a:stretch>
            <a:fillRect/>
          </a:stretch>
        </p:blipFill>
        <p:spPr>
          <a:xfrm>
            <a:off x="2849731" y="3870379"/>
            <a:ext cx="3060268" cy="2987621"/>
          </a:xfrm>
          <a:prstGeom prst="rect">
            <a:avLst/>
          </a:prstGeom>
        </p:spPr>
      </p:pic>
      <p:pic>
        <p:nvPicPr>
          <p:cNvPr id="16" name="Picture 15" descr="Text&#10;&#10;Description automatically generated">
            <a:extLst>
              <a:ext uri="{FF2B5EF4-FFF2-40B4-BE49-F238E27FC236}">
                <a16:creationId xmlns:a16="http://schemas.microsoft.com/office/drawing/2014/main" id="{3ECC51D1-4AC8-028B-C3CE-6109339FB821}"/>
              </a:ext>
            </a:extLst>
          </p:cNvPr>
          <p:cNvPicPr>
            <a:picLocks noChangeAspect="1"/>
          </p:cNvPicPr>
          <p:nvPr/>
        </p:nvPicPr>
        <p:blipFill>
          <a:blip r:embed="rId7"/>
          <a:stretch>
            <a:fillRect/>
          </a:stretch>
        </p:blipFill>
        <p:spPr>
          <a:xfrm>
            <a:off x="6096000" y="3870379"/>
            <a:ext cx="3860800" cy="2311400"/>
          </a:xfrm>
          <a:prstGeom prst="rect">
            <a:avLst/>
          </a:prstGeom>
        </p:spPr>
      </p:pic>
    </p:spTree>
    <p:extLst>
      <p:ext uri="{BB962C8B-B14F-4D97-AF65-F5344CB8AC3E}">
        <p14:creationId xmlns:p14="http://schemas.microsoft.com/office/powerpoint/2010/main" val="74806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1000"/>
                                        <p:tgtEl>
                                          <p:spTgt spid="3">
                                            <p:txEl>
                                              <p:pRg st="1" end="1"/>
                                            </p:txEl>
                                          </p:spTgt>
                                        </p:tgtEl>
                                      </p:cBhvr>
                                    </p:animEffect>
                                    <p:anim calcmode="lin" valueType="num">
                                      <p:cBhvr>
                                        <p:cTn id="2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dissolv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1000"/>
                                        <p:tgtEl>
                                          <p:spTgt spid="3">
                                            <p:txEl>
                                              <p:pRg st="2" end="2"/>
                                            </p:txEl>
                                          </p:spTgt>
                                        </p:tgtEl>
                                      </p:cBhvr>
                                    </p:animEffect>
                                    <p:anim calcmode="lin" valueType="num">
                                      <p:cBhvr>
                                        <p:cTn id="3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dissolve">
                                      <p:cBhvr>
                                        <p:cTn id="45" dur="500"/>
                                        <p:tgtEl>
                                          <p:spTgt spid="10"/>
                                        </p:tgtEl>
                                      </p:cBhvr>
                                    </p:animEffect>
                                  </p:childTnLst>
                                </p:cTn>
                              </p:par>
                              <p:par>
                                <p:cTn id="46" presetID="9"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dissolve">
                                      <p:cBhvr>
                                        <p:cTn id="48" dur="500"/>
                                        <p:tgtEl>
                                          <p:spTgt spid="14"/>
                                        </p:tgtEl>
                                      </p:cBhvr>
                                    </p:animEffect>
                                  </p:childTnLst>
                                </p:cTn>
                              </p:par>
                              <p:par>
                                <p:cTn id="49" presetID="9"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dissolve">
                                      <p:cBhvr>
                                        <p:cTn id="5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wearing a garment&#10;&#10;Description automatically generated with medium confidence">
            <a:extLst>
              <a:ext uri="{FF2B5EF4-FFF2-40B4-BE49-F238E27FC236}">
                <a16:creationId xmlns:a16="http://schemas.microsoft.com/office/drawing/2014/main" id="{64015EE7-0FE6-F24C-902C-9C082EF0984F}"/>
              </a:ext>
            </a:extLst>
          </p:cNvPr>
          <p:cNvPicPr>
            <a:picLocks noChangeAspect="1"/>
          </p:cNvPicPr>
          <p:nvPr/>
        </p:nvPicPr>
        <p:blipFill rotWithShape="1">
          <a:blip r:embed="rId2"/>
          <a:srcRect/>
          <a:stretch/>
        </p:blipFill>
        <p:spPr>
          <a:xfrm>
            <a:off x="-1715929" y="-28049"/>
            <a:ext cx="11221174" cy="6886049"/>
          </a:xfrm>
          <a:prstGeom prst="rect">
            <a:avLst/>
          </a:prstGeom>
        </p:spPr>
      </p:pic>
      <p:sp>
        <p:nvSpPr>
          <p:cNvPr id="3" name="Subtitle 2">
            <a:extLst>
              <a:ext uri="{FF2B5EF4-FFF2-40B4-BE49-F238E27FC236}">
                <a16:creationId xmlns:a16="http://schemas.microsoft.com/office/drawing/2014/main" id="{427A0C7F-4699-0BDB-9633-1FCD2E74B7B0}"/>
              </a:ext>
            </a:extLst>
          </p:cNvPr>
          <p:cNvSpPr>
            <a:spLocks noGrp="1"/>
          </p:cNvSpPr>
          <p:nvPr>
            <p:ph type="subTitle" idx="1"/>
          </p:nvPr>
        </p:nvSpPr>
        <p:spPr>
          <a:xfrm>
            <a:off x="3135297" y="34095"/>
            <a:ext cx="8685540" cy="6886049"/>
          </a:xfrm>
        </p:spPr>
        <p:txBody>
          <a:bodyPr anchor="t">
            <a:noAutofit/>
          </a:bodyPr>
          <a:lstStyle/>
          <a:p>
            <a:pPr algn="l">
              <a:lnSpc>
                <a:spcPct val="100000"/>
              </a:lnSpc>
              <a:spcBef>
                <a:spcPts val="0"/>
              </a:spcBef>
            </a:pPr>
            <a:r>
              <a:rPr lang="en-US" sz="2800" cap="none" spc="0" dirty="0">
                <a:solidFill>
                  <a:schemeClr val="tx1"/>
                </a:solidFill>
                <a:latin typeface="Angsana New" panose="02020603050405020304" pitchFamily="18" charset="-34"/>
                <a:cs typeface="Angsana New" panose="02020603050405020304" pitchFamily="18" charset="-34"/>
              </a:rPr>
              <a:t>The exploration and exploitation is controlled by the epsilon parameter. Here, 80% of the Q-learning is set up at exploitation and 20 for exploration. This allows the snake to use the learned safe moves 80% of the time and exploit new movements 20% of the times. Hence, using the safe moves yet exploiting new ways in the process.</a:t>
            </a:r>
          </a:p>
          <a:p>
            <a:pPr algn="l">
              <a:lnSpc>
                <a:spcPct val="100000"/>
              </a:lnSpc>
              <a:spcBef>
                <a:spcPts val="0"/>
              </a:spcBef>
            </a:pPr>
            <a:endParaRPr lang="en-US" sz="2800" cap="none" spc="0" dirty="0">
              <a:solidFill>
                <a:schemeClr val="tx1"/>
              </a:solidFill>
              <a:latin typeface="Angsana New" panose="02020603050405020304" pitchFamily="18" charset="-34"/>
              <a:cs typeface="Angsana New" panose="02020603050405020304" pitchFamily="18" charset="-34"/>
            </a:endParaRPr>
          </a:p>
          <a:p>
            <a:pPr algn="l">
              <a:lnSpc>
                <a:spcPct val="100000"/>
              </a:lnSpc>
              <a:spcBef>
                <a:spcPts val="0"/>
              </a:spcBef>
            </a:pPr>
            <a:r>
              <a:rPr lang="en-US" sz="2800" cap="none" spc="0" dirty="0">
                <a:solidFill>
                  <a:schemeClr val="tx1"/>
                </a:solidFill>
                <a:latin typeface="Angsana New" panose="02020603050405020304" pitchFamily="18" charset="-34"/>
                <a:cs typeface="Angsana New" panose="02020603050405020304" pitchFamily="18" charset="-34"/>
              </a:rPr>
              <a:t>The train definition helps get the old state, old move, the old reward and provide it to the Q-learning model to predict the future state and to get to the next state with the move to get to it.</a:t>
            </a:r>
          </a:p>
          <a:p>
            <a:pPr algn="l">
              <a:lnSpc>
                <a:spcPct val="100000"/>
              </a:lnSpc>
              <a:spcBef>
                <a:spcPts val="0"/>
              </a:spcBef>
            </a:pPr>
            <a:endParaRPr lang="en-US" sz="2800" cap="none" spc="0" dirty="0">
              <a:solidFill>
                <a:schemeClr val="tx1"/>
              </a:solidFill>
              <a:latin typeface="Angsana New" panose="02020603050405020304" pitchFamily="18" charset="-34"/>
              <a:cs typeface="Angsana New" panose="02020603050405020304" pitchFamily="18" charset="-34"/>
            </a:endParaRPr>
          </a:p>
          <a:p>
            <a:pPr algn="l">
              <a:lnSpc>
                <a:spcPct val="100000"/>
              </a:lnSpc>
              <a:spcBef>
                <a:spcPts val="0"/>
              </a:spcBef>
            </a:pPr>
            <a:r>
              <a:rPr lang="en-US" sz="2800" cap="none" spc="0" dirty="0">
                <a:solidFill>
                  <a:schemeClr val="tx1"/>
                </a:solidFill>
                <a:latin typeface="Angsana New" panose="02020603050405020304" pitchFamily="18" charset="-34"/>
                <a:cs typeface="Angsana New" panose="02020603050405020304" pitchFamily="18" charset="-34"/>
              </a:rPr>
              <a:t>Finally, the state-action and rewards need to be stored, hence a short term and long term memory is trained where the past state-action rewards are stored. The short term memory is used for decision making during the games and the long term memory is used during </a:t>
            </a:r>
            <a:r>
              <a:rPr lang="en-US" sz="2800" cap="none" spc="0" dirty="0" err="1">
                <a:solidFill>
                  <a:schemeClr val="tx1"/>
                </a:solidFill>
                <a:latin typeface="Angsana New" panose="02020603050405020304" pitchFamily="18" charset="-34"/>
                <a:cs typeface="Angsana New" panose="02020603050405020304" pitchFamily="18" charset="-34"/>
              </a:rPr>
              <a:t>epocs</a:t>
            </a:r>
            <a:r>
              <a:rPr lang="en-US" sz="2800" cap="none" spc="0" dirty="0">
                <a:solidFill>
                  <a:schemeClr val="tx1"/>
                </a:solidFill>
                <a:latin typeface="Angsana New" panose="02020603050405020304" pitchFamily="18" charset="-34"/>
                <a:cs typeface="Angsana New" panose="02020603050405020304" pitchFamily="18" charset="-34"/>
              </a:rPr>
              <a:t>.</a:t>
            </a:r>
          </a:p>
        </p:txBody>
      </p:sp>
      <p:pic>
        <p:nvPicPr>
          <p:cNvPr id="5" name="Picture 4">
            <a:extLst>
              <a:ext uri="{FF2B5EF4-FFF2-40B4-BE49-F238E27FC236}">
                <a16:creationId xmlns:a16="http://schemas.microsoft.com/office/drawing/2014/main" id="{83142991-1646-4AF2-184D-D4258118371C}"/>
              </a:ext>
            </a:extLst>
          </p:cNvPr>
          <p:cNvPicPr>
            <a:picLocks noChangeAspect="1"/>
          </p:cNvPicPr>
          <p:nvPr/>
        </p:nvPicPr>
        <p:blipFill>
          <a:blip r:embed="rId3"/>
          <a:stretch>
            <a:fillRect/>
          </a:stretch>
        </p:blipFill>
        <p:spPr>
          <a:xfrm>
            <a:off x="0" y="126816"/>
            <a:ext cx="3135297" cy="1944192"/>
          </a:xfrm>
          <a:prstGeom prst="rect">
            <a:avLst/>
          </a:prstGeom>
        </p:spPr>
      </p:pic>
      <p:pic>
        <p:nvPicPr>
          <p:cNvPr id="8" name="Picture 7" descr="Text&#10;&#10;Description automatically generated">
            <a:extLst>
              <a:ext uri="{FF2B5EF4-FFF2-40B4-BE49-F238E27FC236}">
                <a16:creationId xmlns:a16="http://schemas.microsoft.com/office/drawing/2014/main" id="{527499C1-626C-0C26-AD3C-DDE67CEEA955}"/>
              </a:ext>
            </a:extLst>
          </p:cNvPr>
          <p:cNvPicPr>
            <a:picLocks noChangeAspect="1"/>
          </p:cNvPicPr>
          <p:nvPr/>
        </p:nvPicPr>
        <p:blipFill>
          <a:blip r:embed="rId4"/>
          <a:stretch>
            <a:fillRect/>
          </a:stretch>
        </p:blipFill>
        <p:spPr>
          <a:xfrm>
            <a:off x="0" y="2398975"/>
            <a:ext cx="3148925" cy="1391790"/>
          </a:xfrm>
          <a:prstGeom prst="rect">
            <a:avLst/>
          </a:prstGeom>
        </p:spPr>
      </p:pic>
      <p:pic>
        <p:nvPicPr>
          <p:cNvPr id="10" name="Picture 9" descr="Text&#10;&#10;Description automatically generated">
            <a:extLst>
              <a:ext uri="{FF2B5EF4-FFF2-40B4-BE49-F238E27FC236}">
                <a16:creationId xmlns:a16="http://schemas.microsoft.com/office/drawing/2014/main" id="{C5722D0D-E4DB-85F5-DBE6-06289470841F}"/>
              </a:ext>
            </a:extLst>
          </p:cNvPr>
          <p:cNvPicPr>
            <a:picLocks noChangeAspect="1"/>
          </p:cNvPicPr>
          <p:nvPr/>
        </p:nvPicPr>
        <p:blipFill>
          <a:blip r:embed="rId5"/>
          <a:stretch>
            <a:fillRect/>
          </a:stretch>
        </p:blipFill>
        <p:spPr>
          <a:xfrm>
            <a:off x="88776" y="5581432"/>
            <a:ext cx="4558300" cy="748746"/>
          </a:xfrm>
          <a:prstGeom prst="rect">
            <a:avLst/>
          </a:prstGeom>
        </p:spPr>
      </p:pic>
    </p:spTree>
    <p:extLst>
      <p:ext uri="{BB962C8B-B14F-4D97-AF65-F5344CB8AC3E}">
        <p14:creationId xmlns:p14="http://schemas.microsoft.com/office/powerpoint/2010/main" val="53548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wearing a garment&#10;&#10;Description automatically generated with medium confidence">
            <a:extLst>
              <a:ext uri="{FF2B5EF4-FFF2-40B4-BE49-F238E27FC236}">
                <a16:creationId xmlns:a16="http://schemas.microsoft.com/office/drawing/2014/main" id="{64015EE7-0FE6-F24C-902C-9C082EF0984F}"/>
              </a:ext>
            </a:extLst>
          </p:cNvPr>
          <p:cNvPicPr>
            <a:picLocks noChangeAspect="1"/>
          </p:cNvPicPr>
          <p:nvPr/>
        </p:nvPicPr>
        <p:blipFill rotWithShape="1">
          <a:blip r:embed="rId2"/>
          <a:srcRect/>
          <a:stretch/>
        </p:blipFill>
        <p:spPr>
          <a:xfrm>
            <a:off x="-1715929" y="-28049"/>
            <a:ext cx="11221174" cy="6886049"/>
          </a:xfrm>
          <a:prstGeom prst="rect">
            <a:avLst/>
          </a:prstGeom>
        </p:spPr>
      </p:pic>
      <p:sp>
        <p:nvSpPr>
          <p:cNvPr id="2" name="Title 1">
            <a:extLst>
              <a:ext uri="{FF2B5EF4-FFF2-40B4-BE49-F238E27FC236}">
                <a16:creationId xmlns:a16="http://schemas.microsoft.com/office/drawing/2014/main" id="{8AB46C07-9777-2DC1-FA37-1EBDCBC7A071}"/>
              </a:ext>
            </a:extLst>
          </p:cNvPr>
          <p:cNvSpPr>
            <a:spLocks noGrp="1"/>
          </p:cNvSpPr>
          <p:nvPr>
            <p:ph type="ctrTitle"/>
          </p:nvPr>
        </p:nvSpPr>
        <p:spPr>
          <a:xfrm>
            <a:off x="1809741" y="58487"/>
            <a:ext cx="8572500" cy="1353063"/>
          </a:xfrm>
        </p:spPr>
        <p:txBody>
          <a:bodyPr anchor="b">
            <a:normAutofit/>
          </a:bodyPr>
          <a:lstStyle/>
          <a:p>
            <a:r>
              <a:rPr lang="en-US" dirty="0">
                <a:solidFill>
                  <a:schemeClr val="tx1"/>
                </a:solidFill>
              </a:rPr>
              <a:t>Base Model: Training.</a:t>
            </a:r>
          </a:p>
        </p:txBody>
      </p:sp>
      <p:sp>
        <p:nvSpPr>
          <p:cNvPr id="3" name="Subtitle 2">
            <a:extLst>
              <a:ext uri="{FF2B5EF4-FFF2-40B4-BE49-F238E27FC236}">
                <a16:creationId xmlns:a16="http://schemas.microsoft.com/office/drawing/2014/main" id="{427A0C7F-4699-0BDB-9633-1FCD2E74B7B0}"/>
              </a:ext>
            </a:extLst>
          </p:cNvPr>
          <p:cNvSpPr>
            <a:spLocks noGrp="1"/>
          </p:cNvSpPr>
          <p:nvPr>
            <p:ph type="subTitle" idx="1"/>
          </p:nvPr>
        </p:nvSpPr>
        <p:spPr>
          <a:xfrm>
            <a:off x="3021193" y="1536227"/>
            <a:ext cx="8954784" cy="4213411"/>
          </a:xfrm>
        </p:spPr>
        <p:txBody>
          <a:bodyPr anchor="t">
            <a:noAutofit/>
          </a:bodyPr>
          <a:lstStyle/>
          <a:p>
            <a:pPr algn="l">
              <a:lnSpc>
                <a:spcPct val="100000"/>
              </a:lnSpc>
            </a:pPr>
            <a:r>
              <a:rPr lang="en-US" sz="2800" cap="none" spc="0" dirty="0">
                <a:solidFill>
                  <a:schemeClr val="tx1"/>
                </a:solidFill>
                <a:latin typeface="Angsana New" panose="02020603050405020304" pitchFamily="18" charset="-34"/>
                <a:cs typeface="Angsana New" panose="02020603050405020304" pitchFamily="18" charset="-34"/>
              </a:rPr>
              <a:t>The training of the Snake takes around 60 minute to perform average, the increase in learning rate allows it to speed up the learning yet it dies of causing self consumption or infinite loop problems. Hence, we include a mathematical Hamiltonian model with some Advanced algorithm as the A* search algorithm.</a:t>
            </a:r>
          </a:p>
        </p:txBody>
      </p:sp>
      <p:pic>
        <p:nvPicPr>
          <p:cNvPr id="5" name="Picture 4" descr="Graphical user interface&#10;&#10;Description automatically generated">
            <a:extLst>
              <a:ext uri="{FF2B5EF4-FFF2-40B4-BE49-F238E27FC236}">
                <a16:creationId xmlns:a16="http://schemas.microsoft.com/office/drawing/2014/main" id="{23FE1280-A36D-9BA4-A428-6E48B1C24498}"/>
              </a:ext>
            </a:extLst>
          </p:cNvPr>
          <p:cNvPicPr>
            <a:picLocks noChangeAspect="1"/>
          </p:cNvPicPr>
          <p:nvPr/>
        </p:nvPicPr>
        <p:blipFill>
          <a:blip r:embed="rId3"/>
          <a:stretch>
            <a:fillRect/>
          </a:stretch>
        </p:blipFill>
        <p:spPr>
          <a:xfrm>
            <a:off x="0" y="3346882"/>
            <a:ext cx="4475364" cy="2956937"/>
          </a:xfrm>
          <a:prstGeom prst="rect">
            <a:avLst/>
          </a:prstGeom>
        </p:spPr>
      </p:pic>
    </p:spTree>
    <p:extLst>
      <p:ext uri="{BB962C8B-B14F-4D97-AF65-F5344CB8AC3E}">
        <p14:creationId xmlns:p14="http://schemas.microsoft.com/office/powerpoint/2010/main" val="198588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Bohemian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{EEBB01F9-80F8-1E47-A34B-24B5B3FCCF49}tf16401378</Template>
  <TotalTime>4240</TotalTime>
  <Words>882</Words>
  <Application>Microsoft Macintosh PowerPoint</Application>
  <PresentationFormat>Widescreen</PresentationFormat>
  <Paragraphs>40</Paragraphs>
  <Slides>12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Angsana New</vt:lpstr>
      <vt:lpstr>Arial</vt:lpstr>
      <vt:lpstr>Avenir Next LT Pro</vt:lpstr>
      <vt:lpstr>Calibri</vt:lpstr>
      <vt:lpstr>Modern Love</vt:lpstr>
      <vt:lpstr>BohemianVTI</vt:lpstr>
      <vt:lpstr>The Snake Game.</vt:lpstr>
      <vt:lpstr>Content:</vt:lpstr>
      <vt:lpstr>The Base Model.</vt:lpstr>
      <vt:lpstr>PowerPoint Presentation</vt:lpstr>
      <vt:lpstr>PowerPoint Presentation</vt:lpstr>
      <vt:lpstr>PowerPoint Presentation</vt:lpstr>
      <vt:lpstr>Parameters and Exploration vs Exploitation.</vt:lpstr>
      <vt:lpstr>PowerPoint Presentation</vt:lpstr>
      <vt:lpstr>Base Model: Training.</vt:lpstr>
      <vt:lpstr>Mathematical Model: Hamiltonian Cycle</vt:lpstr>
      <vt:lpstr>Advanced Model</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Snake Game.</dc:title>
  <dc:creator>Kenneth Xavier Dsilva</dc:creator>
  <cp:lastModifiedBy>Kenneth Xavier Dsilva</cp:lastModifiedBy>
  <cp:revision>51</cp:revision>
  <dcterms:created xsi:type="dcterms:W3CDTF">2022-08-02T11:03:53Z</dcterms:created>
  <dcterms:modified xsi:type="dcterms:W3CDTF">2022-08-05T09:45:42Z</dcterms:modified>
</cp:coreProperties>
</file>